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89" r:id="rId3"/>
    <p:sldId id="302" r:id="rId4"/>
    <p:sldId id="303" r:id="rId5"/>
    <p:sldId id="268" r:id="rId6"/>
    <p:sldId id="265" r:id="rId7"/>
    <p:sldId id="293" r:id="rId8"/>
    <p:sldId id="277" r:id="rId9"/>
    <p:sldId id="280" r:id="rId10"/>
    <p:sldId id="300" r:id="rId11"/>
    <p:sldId id="296" r:id="rId12"/>
    <p:sldId id="295" r:id="rId13"/>
    <p:sldId id="285" r:id="rId14"/>
    <p:sldId id="299" r:id="rId15"/>
    <p:sldId id="294" r:id="rId16"/>
    <p:sldId id="301" r:id="rId17"/>
    <p:sldId id="287" r:id="rId18"/>
    <p:sldId id="298" r:id="rId19"/>
    <p:sldId id="288" r:id="rId20"/>
    <p:sldId id="291" r:id="rId21"/>
    <p:sldId id="279" r:id="rId22"/>
    <p:sldId id="278" r:id="rId23"/>
    <p:sldId id="270" r:id="rId24"/>
    <p:sldId id="272" r:id="rId25"/>
    <p:sldId id="275" r:id="rId26"/>
    <p:sldId id="274" r:id="rId27"/>
    <p:sldId id="292" r:id="rId28"/>
    <p:sldId id="276" r:id="rId29"/>
    <p:sldId id="267" r:id="rId30"/>
    <p:sldId id="290" r:id="rId3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NSO OTINIANO" initials="AO" lastIdx="1" clrIdx="0">
    <p:extLst>
      <p:ext uri="{19B8F6BF-5375-455C-9EA6-DF929625EA0E}">
        <p15:presenceInfo xmlns:p15="http://schemas.microsoft.com/office/powerpoint/2012/main" userId="ALONSO OTINI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544" autoAdjust="0"/>
    <p:restoredTop sz="95201" autoAdjust="0"/>
  </p:normalViewPr>
  <p:slideViewPr>
    <p:cSldViewPr>
      <p:cViewPr varScale="1">
        <p:scale>
          <a:sx n="86" d="100"/>
          <a:sy n="86" d="100"/>
        </p:scale>
        <p:origin x="6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E3D52-6F5D-457D-8103-4F79AC19F851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80FCD-9DBE-4DF7-8B47-3DE88B054AD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61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80FCD-9DBE-4DF7-8B47-3DE88B054AD3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3079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833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773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6516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395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522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390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995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758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347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182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D8F04-86FC-47F9-AA0D-5B6825231898}" type="datetimeFigureOut">
              <a:rPr lang="es-PE" smtClean="0"/>
              <a:t>19/03/2021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07536-27A8-484A-869C-4EF43A3DE5E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672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uru99.com/r-replace-missing-values.html" TargetMode="External"/><Relationship Id="rId5" Type="http://schemas.openxmlformats.org/officeDocument/2006/relationships/hyperlink" Target="https://agupubs.onlinelibrary.wiley.com/doi/abs/10.1029/WR024i012p01997" TargetMode="External"/><Relationship Id="rId4" Type="http://schemas.openxmlformats.org/officeDocument/2006/relationships/hyperlink" Target="https://www.practicalstats.com/resources/NADA-resources/NADAforR_Examples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1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cran.r-project.org/web/packages/nortest/index.html" TargetMode="External"/><Relationship Id="rId4" Type="http://schemas.openxmlformats.org/officeDocument/2006/relationships/hyperlink" Target="https://cran.r-project.org/web/packages/NADA/NADA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3F28E8-82A1-489D-B7F5-2D4ACA8FE171}"/>
              </a:ext>
            </a:extLst>
          </p:cNvPr>
          <p:cNvSpPr txBox="1"/>
          <p:nvPr/>
        </p:nvSpPr>
        <p:spPr>
          <a:xfrm>
            <a:off x="263352" y="1988840"/>
            <a:ext cx="116652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i="1" dirty="0">
                <a:latin typeface="Arial Black" panose="020B0A04020102020204" pitchFamily="34" charset="0"/>
              </a:rPr>
              <a:t>MODELO SEMIPARAMÉTRICO ROS </a:t>
            </a:r>
          </a:p>
          <a:p>
            <a:pPr algn="ctr"/>
            <a:r>
              <a:rPr lang="es-PE" sz="3200" b="1" i="1" dirty="0">
                <a:latin typeface="Arial Black" panose="020B0A04020102020204" pitchFamily="34" charset="0"/>
              </a:rPr>
              <a:t>(ROBUST ORDEN IN STATISTICS) </a:t>
            </a:r>
          </a:p>
          <a:p>
            <a:pPr algn="ctr"/>
            <a:endParaRPr lang="es-PE" sz="2000" b="1" i="1" dirty="0">
              <a:latin typeface="Arial Black" panose="020B0A04020102020204" pitchFamily="34" charset="0"/>
            </a:endParaRPr>
          </a:p>
          <a:p>
            <a:r>
              <a:rPr lang="es-PE" sz="2000" b="1" i="1" dirty="0">
                <a:latin typeface="Arial Black" panose="020B0A04020102020204" pitchFamily="34" charset="0"/>
              </a:rPr>
              <a:t>CASO: Tratamiento de datos de recursos hídricos en metales y no metales disueltos o totales con valores debajo del limite de detección y su aplicación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9D6ED-028D-4FD7-905E-B98959026728}"/>
              </a:ext>
            </a:extLst>
          </p:cNvPr>
          <p:cNvSpPr txBox="1"/>
          <p:nvPr/>
        </p:nvSpPr>
        <p:spPr>
          <a:xfrm>
            <a:off x="2927648" y="4437112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Alonso Otiniano &amp;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Joseps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Andrade</a:t>
            </a:r>
          </a:p>
        </p:txBody>
      </p:sp>
    </p:spTree>
    <p:extLst>
      <p:ext uri="{BB962C8B-B14F-4D97-AF65-F5344CB8AC3E}">
        <p14:creationId xmlns:p14="http://schemas.microsoft.com/office/powerpoint/2010/main" val="711561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3DC3350-862F-4A22-B7C4-BE80C29A0D84}"/>
              </a:ext>
            </a:extLst>
          </p:cNvPr>
          <p:cNvSpPr txBox="1">
            <a:spLocks/>
          </p:cNvSpPr>
          <p:nvPr/>
        </p:nvSpPr>
        <p:spPr>
          <a:xfrm>
            <a:off x="1847528" y="42424"/>
            <a:ext cx="9505056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b="1" dirty="0"/>
              <a:t>Mapa de Ubicación de los puntos de muestreo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070F6-6C82-46F2-9E79-7B7BB62A72C4}"/>
              </a:ext>
            </a:extLst>
          </p:cNvPr>
          <p:cNvSpPr txBox="1"/>
          <p:nvPr/>
        </p:nvSpPr>
        <p:spPr>
          <a:xfrm>
            <a:off x="39667" y="745188"/>
            <a:ext cx="29697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dirty="0"/>
              <a:t>Subcuenca</a:t>
            </a:r>
            <a:r>
              <a:rPr lang="es-ES" sz="2000" dirty="0"/>
              <a:t>: Hornillos Alto</a:t>
            </a:r>
          </a:p>
          <a:p>
            <a:r>
              <a:rPr lang="es-ES" sz="2000" b="1" i="1" dirty="0"/>
              <a:t>Temporada</a:t>
            </a:r>
            <a:r>
              <a:rPr lang="es-ES" sz="2000" dirty="0"/>
              <a:t>: Estiaje</a:t>
            </a:r>
          </a:p>
          <a:p>
            <a:r>
              <a:rPr lang="es-ES" sz="2000" b="1" i="1" dirty="0"/>
              <a:t>Elemento</a:t>
            </a:r>
            <a:r>
              <a:rPr lang="es-ES" sz="2000" dirty="0"/>
              <a:t>: </a:t>
            </a:r>
            <a:r>
              <a:rPr lang="es-ES" sz="2000" dirty="0" err="1"/>
              <a:t>Al_dis</a:t>
            </a:r>
            <a:r>
              <a:rPr lang="es-ES" sz="2000" dirty="0"/>
              <a:t> (mg/l)</a:t>
            </a:r>
          </a:p>
          <a:p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2F388-AED5-420F-944C-1E4EAE29B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67" y="523932"/>
            <a:ext cx="8963173" cy="63143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28C970-FF02-4AB3-AF28-59825DB98F0B}"/>
              </a:ext>
            </a:extLst>
          </p:cNvPr>
          <p:cNvSpPr/>
          <p:nvPr/>
        </p:nvSpPr>
        <p:spPr>
          <a:xfrm>
            <a:off x="4800871" y="1700808"/>
            <a:ext cx="1476971" cy="1474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A11DEE-A05D-45B3-BCF8-7B76F92D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60" y="2122932"/>
            <a:ext cx="3440269" cy="361754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2E3A33-50D7-4BDE-A6A1-5725901FFC13}"/>
              </a:ext>
            </a:extLst>
          </p:cNvPr>
          <p:cNvCxnSpPr>
            <a:cxnSpLocks/>
          </p:cNvCxnSpPr>
          <p:nvPr/>
        </p:nvCxnSpPr>
        <p:spPr>
          <a:xfrm flipH="1">
            <a:off x="2280441" y="2462833"/>
            <a:ext cx="3239496" cy="16552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2991F25-351B-4A93-B295-79989A20D1D9}"/>
              </a:ext>
            </a:extLst>
          </p:cNvPr>
          <p:cNvSpPr/>
          <p:nvPr/>
        </p:nvSpPr>
        <p:spPr>
          <a:xfrm>
            <a:off x="2208433" y="3424932"/>
            <a:ext cx="64720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5A6B5C-F688-4FF1-8774-43A36E648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2737459"/>
            <a:ext cx="1650418" cy="15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2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622A2171-96C4-4A0C-AB0F-2E3AB8FE7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883759-FCD3-48C4-9AB0-9AD03240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108208"/>
            <a:ext cx="9505056" cy="476672"/>
          </a:xfrm>
        </p:spPr>
        <p:txBody>
          <a:bodyPr>
            <a:noAutofit/>
          </a:bodyPr>
          <a:lstStyle/>
          <a:p>
            <a:r>
              <a:rPr lang="es-PE" sz="2400" b="1" dirty="0"/>
              <a:t>DIAGRAMA DE FLUJO (TRATAMIENTO DE DATO ROS)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5EEEED2-AE0F-4512-8AE5-D9BBB73F0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9" y="118809"/>
            <a:ext cx="1767035" cy="37486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F4461D0-86FD-418D-A132-C17AA1C7C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287" r="18990" b="5697"/>
          <a:stretch/>
        </p:blipFill>
        <p:spPr bwMode="auto">
          <a:xfrm>
            <a:off x="2135560" y="1196752"/>
            <a:ext cx="8444842" cy="424847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EB615-3249-4A07-B4AF-E1F21ED33AD6}"/>
              </a:ext>
            </a:extLst>
          </p:cNvPr>
          <p:cNvSpPr txBox="1"/>
          <p:nvPr/>
        </p:nvSpPr>
        <p:spPr>
          <a:xfrm>
            <a:off x="2207568" y="708336"/>
            <a:ext cx="50405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986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3DC3350-862F-4A22-B7C4-BE80C29A0D84}"/>
              </a:ext>
            </a:extLst>
          </p:cNvPr>
          <p:cNvSpPr txBox="1">
            <a:spLocks/>
          </p:cNvSpPr>
          <p:nvPr/>
        </p:nvSpPr>
        <p:spPr>
          <a:xfrm>
            <a:off x="1775520" y="108208"/>
            <a:ext cx="9505056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b="1" dirty="0"/>
              <a:t>Data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070F6-6C82-46F2-9E79-7B7BB62A72C4}"/>
              </a:ext>
            </a:extLst>
          </p:cNvPr>
          <p:cNvSpPr txBox="1"/>
          <p:nvPr/>
        </p:nvSpPr>
        <p:spPr>
          <a:xfrm>
            <a:off x="335360" y="758305"/>
            <a:ext cx="504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/>
              <a:t>Subcuenca</a:t>
            </a:r>
            <a:r>
              <a:rPr lang="es-ES" dirty="0"/>
              <a:t>: Hornillos Alto</a:t>
            </a:r>
          </a:p>
          <a:p>
            <a:r>
              <a:rPr lang="es-ES" b="1" i="1" dirty="0"/>
              <a:t>Temporada</a:t>
            </a:r>
            <a:r>
              <a:rPr lang="es-ES" dirty="0"/>
              <a:t>: Estiaje</a:t>
            </a:r>
          </a:p>
          <a:p>
            <a:r>
              <a:rPr lang="es-ES" b="1" i="1" dirty="0"/>
              <a:t>Elemento</a:t>
            </a:r>
            <a:r>
              <a:rPr lang="es-ES" dirty="0"/>
              <a:t>: </a:t>
            </a:r>
            <a:r>
              <a:rPr lang="es-ES" dirty="0" err="1"/>
              <a:t>Al_dis</a:t>
            </a:r>
            <a:r>
              <a:rPr lang="es-ES" dirty="0"/>
              <a:t> (mg/l)</a:t>
            </a:r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90E33-8F86-49C4-AB9F-DBF5C133BA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91"/>
          <a:stretch/>
        </p:blipFill>
        <p:spPr>
          <a:xfrm>
            <a:off x="263352" y="1807725"/>
            <a:ext cx="4919620" cy="4942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B3CE0D-E237-4A24-9D19-EA40DB159A83}"/>
              </a:ext>
            </a:extLst>
          </p:cNvPr>
          <p:cNvSpPr/>
          <p:nvPr/>
        </p:nvSpPr>
        <p:spPr>
          <a:xfrm>
            <a:off x="4318234" y="2222071"/>
            <a:ext cx="769654" cy="923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C5A1BB-78F2-4CAB-B632-F739FF394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590" y="2683870"/>
            <a:ext cx="5356463" cy="19397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10850A-0578-4679-A5EA-856530851F48}"/>
              </a:ext>
            </a:extLst>
          </p:cNvPr>
          <p:cNvSpPr/>
          <p:nvPr/>
        </p:nvSpPr>
        <p:spPr>
          <a:xfrm>
            <a:off x="6372588" y="1865010"/>
            <a:ext cx="468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i="1" dirty="0"/>
              <a:t>Carga de Data</a:t>
            </a:r>
            <a:r>
              <a:rPr lang="es-ES" dirty="0"/>
              <a:t>: Hornillos Alto – Agua Superficial</a:t>
            </a:r>
          </a:p>
        </p:txBody>
      </p:sp>
    </p:spTree>
    <p:extLst>
      <p:ext uri="{BB962C8B-B14F-4D97-AF65-F5344CB8AC3E}">
        <p14:creationId xmlns:p14="http://schemas.microsoft.com/office/powerpoint/2010/main" val="2154584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622A2171-96C4-4A0C-AB0F-2E3AB8FE7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883759-FCD3-48C4-9AB0-9AD03240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108208"/>
            <a:ext cx="9505056" cy="476672"/>
          </a:xfrm>
        </p:spPr>
        <p:txBody>
          <a:bodyPr>
            <a:noAutofit/>
          </a:bodyPr>
          <a:lstStyle/>
          <a:p>
            <a:r>
              <a:rPr lang="es-PE" sz="2400" b="1" dirty="0"/>
              <a:t>DIAGRAMA DE FLUJO (TRATAMIENTO DE DATO ROS)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5EEEED2-AE0F-4512-8AE5-D9BBB73F0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9" y="118809"/>
            <a:ext cx="1767035" cy="374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B4B273-1EF8-4051-A2DF-9978BC0BC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40" y="1300854"/>
            <a:ext cx="9121353" cy="4821439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AAC03F-DCB3-4BC9-AF05-E589071F1086}"/>
              </a:ext>
            </a:extLst>
          </p:cNvPr>
          <p:cNvSpPr txBox="1"/>
          <p:nvPr/>
        </p:nvSpPr>
        <p:spPr>
          <a:xfrm>
            <a:off x="1507181" y="788416"/>
            <a:ext cx="50405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7165F5-1147-49E3-AD17-232C1AC558B3}"/>
              </a:ext>
            </a:extLst>
          </p:cNvPr>
          <p:cNvSpPr txBox="1"/>
          <p:nvPr/>
        </p:nvSpPr>
        <p:spPr>
          <a:xfrm>
            <a:off x="119336" y="3403947"/>
            <a:ext cx="504056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B4818A-E89D-4E73-8777-770EF9AA2D55}"/>
              </a:ext>
            </a:extLst>
          </p:cNvPr>
          <p:cNvCxnSpPr>
            <a:cxnSpLocks/>
          </p:cNvCxnSpPr>
          <p:nvPr/>
        </p:nvCxnSpPr>
        <p:spPr>
          <a:xfrm>
            <a:off x="623392" y="3632843"/>
            <a:ext cx="79208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9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622A2171-96C4-4A0C-AB0F-2E3AB8FE7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883759-FCD3-48C4-9AB0-9AD03240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108208"/>
            <a:ext cx="9505056" cy="476672"/>
          </a:xfrm>
        </p:spPr>
        <p:txBody>
          <a:bodyPr>
            <a:noAutofit/>
          </a:bodyPr>
          <a:lstStyle/>
          <a:p>
            <a:r>
              <a:rPr lang="es-PE" sz="2400" b="1" dirty="0"/>
              <a:t>RESULTADOS OBTENIDOS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5EEEED2-AE0F-4512-8AE5-D9BBB73F0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9" y="118809"/>
            <a:ext cx="1767035" cy="37486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5F5411E-53CC-4AAD-AE90-7ED9F2438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" t="7135" r="8924" b="11032"/>
          <a:stretch/>
        </p:blipFill>
        <p:spPr bwMode="auto">
          <a:xfrm>
            <a:off x="237507" y="683956"/>
            <a:ext cx="5688633" cy="2463119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CDEF107-1A2B-42FD-BF2A-8AE27FCC2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10132" r="5726" b="8634"/>
          <a:stretch/>
        </p:blipFill>
        <p:spPr bwMode="auto">
          <a:xfrm>
            <a:off x="6356903" y="1271660"/>
            <a:ext cx="5375298" cy="151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851ADA1-079D-4B3C-9991-E14771019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t="12904" r="6678" b="11378"/>
          <a:stretch/>
        </p:blipFill>
        <p:spPr bwMode="auto">
          <a:xfrm>
            <a:off x="2139541" y="3246151"/>
            <a:ext cx="7912918" cy="346282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18">
            <a:extLst>
              <a:ext uri="{FF2B5EF4-FFF2-40B4-BE49-F238E27FC236}">
                <a16:creationId xmlns:a16="http://schemas.microsoft.com/office/drawing/2014/main" id="{49CDB1D7-238E-4F3A-B0A1-0BBF4D29559B}"/>
              </a:ext>
            </a:extLst>
          </p:cNvPr>
          <p:cNvSpPr/>
          <p:nvPr/>
        </p:nvSpPr>
        <p:spPr>
          <a:xfrm>
            <a:off x="5291944" y="1143291"/>
            <a:ext cx="576064" cy="256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18">
            <a:extLst>
              <a:ext uri="{FF2B5EF4-FFF2-40B4-BE49-F238E27FC236}">
                <a16:creationId xmlns:a16="http://schemas.microsoft.com/office/drawing/2014/main" id="{6637A2AD-92B1-4DD4-A03B-594FF01CDCD0}"/>
              </a:ext>
            </a:extLst>
          </p:cNvPr>
          <p:cNvSpPr/>
          <p:nvPr/>
        </p:nvSpPr>
        <p:spPr>
          <a:xfrm>
            <a:off x="2135560" y="5689404"/>
            <a:ext cx="2088232" cy="101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Rectángulo 18">
            <a:extLst>
              <a:ext uri="{FF2B5EF4-FFF2-40B4-BE49-F238E27FC236}">
                <a16:creationId xmlns:a16="http://schemas.microsoft.com/office/drawing/2014/main" id="{30C703AA-316C-414B-908C-D8CDFCCC1660}"/>
              </a:ext>
            </a:extLst>
          </p:cNvPr>
          <p:cNvSpPr/>
          <p:nvPr/>
        </p:nvSpPr>
        <p:spPr>
          <a:xfrm>
            <a:off x="7824192" y="3225197"/>
            <a:ext cx="2088232" cy="995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8187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622A2171-96C4-4A0C-AB0F-2E3AB8FE7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883759-FCD3-48C4-9AB0-9AD03240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108208"/>
            <a:ext cx="9505056" cy="476672"/>
          </a:xfrm>
        </p:spPr>
        <p:txBody>
          <a:bodyPr>
            <a:noAutofit/>
          </a:bodyPr>
          <a:lstStyle/>
          <a:p>
            <a:r>
              <a:rPr lang="es-PE" sz="2400" b="1" dirty="0"/>
              <a:t>RESULTADOS OBTENIDOS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5EEEED2-AE0F-4512-8AE5-D9BBB73F0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9" y="118809"/>
            <a:ext cx="1767035" cy="374863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1B9A145E-2051-429F-9836-4E4ADE4E5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7214" r="21000" b="7288"/>
          <a:stretch/>
        </p:blipFill>
        <p:spPr bwMode="auto">
          <a:xfrm>
            <a:off x="165882" y="801134"/>
            <a:ext cx="4608512" cy="295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49C797-4819-4C95-9F32-F026307B3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90" y="4473541"/>
            <a:ext cx="7746032" cy="1601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3EC577-FBC8-4D5E-B1E8-4258071B2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554" y="606842"/>
            <a:ext cx="5805830" cy="3442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3B297B-2B02-41A6-B951-217552C8D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9448" y="3306524"/>
            <a:ext cx="1600423" cy="3439005"/>
          </a:xfrm>
          <a:prstGeom prst="rect">
            <a:avLst/>
          </a:prstGeom>
        </p:spPr>
      </p:pic>
      <p:sp>
        <p:nvSpPr>
          <p:cNvPr id="9" name="Rectángulo 18">
            <a:extLst>
              <a:ext uri="{FF2B5EF4-FFF2-40B4-BE49-F238E27FC236}">
                <a16:creationId xmlns:a16="http://schemas.microsoft.com/office/drawing/2014/main" id="{327E0BE2-E99D-4476-A863-F7E03527C7CD}"/>
              </a:ext>
            </a:extLst>
          </p:cNvPr>
          <p:cNvSpPr/>
          <p:nvPr/>
        </p:nvSpPr>
        <p:spPr>
          <a:xfrm>
            <a:off x="237890" y="2169286"/>
            <a:ext cx="3816424" cy="9361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18">
            <a:extLst>
              <a:ext uri="{FF2B5EF4-FFF2-40B4-BE49-F238E27FC236}">
                <a16:creationId xmlns:a16="http://schemas.microsoft.com/office/drawing/2014/main" id="{28EFEE68-7AB0-4CA6-B74D-78BAB9584A6C}"/>
              </a:ext>
            </a:extLst>
          </p:cNvPr>
          <p:cNvSpPr/>
          <p:nvPr/>
        </p:nvSpPr>
        <p:spPr>
          <a:xfrm>
            <a:off x="7473040" y="1002690"/>
            <a:ext cx="576064" cy="256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8">
            <a:extLst>
              <a:ext uri="{FF2B5EF4-FFF2-40B4-BE49-F238E27FC236}">
                <a16:creationId xmlns:a16="http://schemas.microsoft.com/office/drawing/2014/main" id="{A84E90F3-EDDD-4532-8700-5C4E5BAB6EBD}"/>
              </a:ext>
            </a:extLst>
          </p:cNvPr>
          <p:cNvSpPr/>
          <p:nvPr/>
        </p:nvSpPr>
        <p:spPr>
          <a:xfrm>
            <a:off x="7499858" y="2752305"/>
            <a:ext cx="576064" cy="256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7827A-08E4-493C-A1D2-F75A16625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026" y="98566"/>
            <a:ext cx="2962561" cy="31152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A972EA-2847-497E-99AD-CC0B88F8461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049104" y="1131059"/>
            <a:ext cx="2583400" cy="641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1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622A2171-96C4-4A0C-AB0F-2E3AB8FE7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85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883759-FCD3-48C4-9AB0-9AD03240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39466"/>
            <a:ext cx="9505056" cy="476672"/>
          </a:xfrm>
        </p:spPr>
        <p:txBody>
          <a:bodyPr>
            <a:noAutofit/>
          </a:bodyPr>
          <a:lstStyle/>
          <a:p>
            <a:r>
              <a:rPr lang="es-PE" sz="2400" b="1" dirty="0"/>
              <a:t>Resultados adjuntados a la base de datos para análisis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5EEEED2-AE0F-4512-8AE5-D9BBB73F0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9" y="118809"/>
            <a:ext cx="1767035" cy="374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3A5A5C-019C-4274-9443-D2F95E838FA7}"/>
              </a:ext>
            </a:extLst>
          </p:cNvPr>
          <p:cNvSpPr txBox="1"/>
          <p:nvPr/>
        </p:nvSpPr>
        <p:spPr>
          <a:xfrm>
            <a:off x="175325" y="2564904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/>
              <a:t>Subcuenca</a:t>
            </a:r>
            <a:r>
              <a:rPr lang="es-ES" dirty="0"/>
              <a:t>: Hornillos Alto</a:t>
            </a:r>
          </a:p>
          <a:p>
            <a:r>
              <a:rPr lang="es-ES" b="1" i="1" dirty="0"/>
              <a:t>Temporada</a:t>
            </a:r>
            <a:r>
              <a:rPr lang="es-ES" dirty="0"/>
              <a:t>: Estiaje</a:t>
            </a:r>
          </a:p>
          <a:p>
            <a:r>
              <a:rPr lang="es-ES" b="1" i="1" dirty="0"/>
              <a:t>Elemento</a:t>
            </a:r>
            <a:r>
              <a:rPr lang="es-ES" dirty="0"/>
              <a:t>: </a:t>
            </a:r>
            <a:r>
              <a:rPr lang="es-ES" dirty="0" err="1"/>
              <a:t>Al_dis</a:t>
            </a:r>
            <a:r>
              <a:rPr lang="es-ES" dirty="0"/>
              <a:t> (mg/l)</a:t>
            </a:r>
          </a:p>
          <a:p>
            <a:r>
              <a:rPr lang="es-ES" b="1" dirty="0"/>
              <a:t>Tipo</a:t>
            </a:r>
            <a:r>
              <a:rPr lang="es-ES" dirty="0"/>
              <a:t>: Agua Superficial</a:t>
            </a:r>
          </a:p>
          <a:p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B585E-0514-45EA-8EEC-3E32AF60D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50"/>
          <a:stretch/>
        </p:blipFill>
        <p:spPr>
          <a:xfrm>
            <a:off x="2948651" y="692696"/>
            <a:ext cx="8751633" cy="59355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4873B3-F5E7-4790-9F28-241E1DA1D7A9}"/>
              </a:ext>
            </a:extLst>
          </p:cNvPr>
          <p:cNvSpPr/>
          <p:nvPr/>
        </p:nvSpPr>
        <p:spPr>
          <a:xfrm>
            <a:off x="6888088" y="1208834"/>
            <a:ext cx="576064" cy="13560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EA057-641B-4D7C-99C4-EFE718241BB8}"/>
              </a:ext>
            </a:extLst>
          </p:cNvPr>
          <p:cNvSpPr/>
          <p:nvPr/>
        </p:nvSpPr>
        <p:spPr>
          <a:xfrm>
            <a:off x="5879976" y="1213706"/>
            <a:ext cx="576064" cy="1351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62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 106">
            <a:extLst>
              <a:ext uri="{FF2B5EF4-FFF2-40B4-BE49-F238E27FC236}">
                <a16:creationId xmlns:a16="http://schemas.microsoft.com/office/drawing/2014/main" id="{C911EE23-B6B8-426D-B185-F94C2B8D7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E3137ADD-B4E2-414E-A6BF-E7212DA30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4E7C64-C644-4446-9CFE-30EAE0A856CE}"/>
              </a:ext>
            </a:extLst>
          </p:cNvPr>
          <p:cNvSpPr txBox="1"/>
          <p:nvPr/>
        </p:nvSpPr>
        <p:spPr>
          <a:xfrm>
            <a:off x="3479637" y="1312489"/>
            <a:ext cx="25546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b="1" dirty="0"/>
              <a:t>Análisis Multivariado Estadístico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Factorial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Correspondencia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Conglomerado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Discriminante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9F3C17-3647-4D63-A4C5-313B445F561B}"/>
              </a:ext>
            </a:extLst>
          </p:cNvPr>
          <p:cNvSpPr txBox="1"/>
          <p:nvPr/>
        </p:nvSpPr>
        <p:spPr>
          <a:xfrm>
            <a:off x="3503712" y="2862066"/>
            <a:ext cx="253059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Machine </a:t>
            </a:r>
            <a:r>
              <a:rPr lang="es-PE" sz="1200" b="1" dirty="0" err="1"/>
              <a:t>Learning</a:t>
            </a:r>
            <a:endParaRPr lang="es-P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Supervisado (Predicción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no Supervisado (Patrones para </a:t>
            </a:r>
            <a:r>
              <a:rPr lang="es-PE" sz="1200" dirty="0" err="1"/>
              <a:t>Prediccion</a:t>
            </a:r>
            <a:r>
              <a:rPr lang="es-PE" sz="1200" dirty="0"/>
              <a:t>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831BC9-27E7-4365-84A5-3B37D2E3ACB3}"/>
              </a:ext>
            </a:extLst>
          </p:cNvPr>
          <p:cNvSpPr txBox="1"/>
          <p:nvPr/>
        </p:nvSpPr>
        <p:spPr>
          <a:xfrm>
            <a:off x="3430378" y="4392220"/>
            <a:ext cx="25305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Geoestadística:</a:t>
            </a:r>
          </a:p>
          <a:p>
            <a:r>
              <a:rPr lang="es-PE" sz="1200" dirty="0"/>
              <a:t>Simple Kriging</a:t>
            </a:r>
          </a:p>
          <a:p>
            <a:r>
              <a:rPr lang="es-PE" sz="1200" dirty="0" err="1"/>
              <a:t>Sequential</a:t>
            </a:r>
            <a:r>
              <a:rPr lang="es-PE" sz="1200" dirty="0"/>
              <a:t> Gauss </a:t>
            </a:r>
            <a:r>
              <a:rPr lang="es-PE" sz="1200" dirty="0" err="1"/>
              <a:t>Simulation</a:t>
            </a:r>
            <a:endParaRPr lang="es-PE" sz="12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1FA07F-62DF-442B-8EB4-CFA2FCF42DDC}"/>
              </a:ext>
            </a:extLst>
          </p:cNvPr>
          <p:cNvSpPr txBox="1"/>
          <p:nvPr/>
        </p:nvSpPr>
        <p:spPr>
          <a:xfrm>
            <a:off x="3435436" y="5642361"/>
            <a:ext cx="25305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Series tempo-espaciales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3BA727-4F19-469F-9778-A353A450908C}"/>
              </a:ext>
            </a:extLst>
          </p:cNvPr>
          <p:cNvSpPr/>
          <p:nvPr/>
        </p:nvSpPr>
        <p:spPr>
          <a:xfrm>
            <a:off x="522988" y="2512817"/>
            <a:ext cx="2191411" cy="1924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719C05B-F38D-44D3-8002-3F48DC1A5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387" y="4484607"/>
            <a:ext cx="5398698" cy="182524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0239BEA-2F66-4399-AA41-93FA84A7B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181" y="548147"/>
            <a:ext cx="5745267" cy="3703801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B57EDA8-FB91-49AA-B1D2-7FDD72CD1F2F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714399" y="1912654"/>
            <a:ext cx="765238" cy="156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65840C69-50BC-4515-AA4A-24E8751DE76F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2714399" y="3369898"/>
            <a:ext cx="789313" cy="10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E973E5A-3BD4-4F6D-B3DF-445933E1F25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738474" y="3522361"/>
            <a:ext cx="691904" cy="119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766776F-888C-40E5-9F14-E4261A326C6A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2714399" y="3474820"/>
            <a:ext cx="721037" cy="230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94D678B-C77A-490A-BEDE-61D8446F8E7F}"/>
              </a:ext>
            </a:extLst>
          </p:cNvPr>
          <p:cNvCxnSpPr>
            <a:cxnSpLocks/>
            <a:stCxn id="7" idx="3"/>
            <a:endCxn id="38" idx="1"/>
          </p:cNvCxnSpPr>
          <p:nvPr/>
        </p:nvCxnSpPr>
        <p:spPr>
          <a:xfrm>
            <a:off x="6034306" y="1912654"/>
            <a:ext cx="388875" cy="48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EEBBAF6D-74A2-4348-A32C-79C872656017}"/>
              </a:ext>
            </a:extLst>
          </p:cNvPr>
          <p:cNvCxnSpPr>
            <a:cxnSpLocks/>
            <a:stCxn id="9" idx="3"/>
            <a:endCxn id="35" idx="1"/>
          </p:cNvCxnSpPr>
          <p:nvPr/>
        </p:nvCxnSpPr>
        <p:spPr>
          <a:xfrm>
            <a:off x="6034306" y="3369898"/>
            <a:ext cx="538081" cy="202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EBF378-F253-4339-8B0A-7066ADE7FCFF}"/>
              </a:ext>
            </a:extLst>
          </p:cNvPr>
          <p:cNvSpPr txBox="1"/>
          <p:nvPr/>
        </p:nvSpPr>
        <p:spPr>
          <a:xfrm>
            <a:off x="335360" y="69443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/>
              <a:t>4.APLICACIONES AVANZADAS DEL RESULTADO PARA MODELOS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B92363-47F9-4462-869A-1CFB32201147}"/>
              </a:ext>
            </a:extLst>
          </p:cNvPr>
          <p:cNvSpPr/>
          <p:nvPr/>
        </p:nvSpPr>
        <p:spPr>
          <a:xfrm>
            <a:off x="704640" y="2828835"/>
            <a:ext cx="181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TABLA CON DATA COMPLETA POR MODELAMIENTO ROBUTO 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419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 106">
            <a:extLst>
              <a:ext uri="{FF2B5EF4-FFF2-40B4-BE49-F238E27FC236}">
                <a16:creationId xmlns:a16="http://schemas.microsoft.com/office/drawing/2014/main" id="{C911EE23-B6B8-426D-B185-F94C2B8D7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E3137ADD-B4E2-414E-A6BF-E7212DA30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4E7C64-C644-4446-9CFE-30EAE0A856CE}"/>
              </a:ext>
            </a:extLst>
          </p:cNvPr>
          <p:cNvSpPr txBox="1"/>
          <p:nvPr/>
        </p:nvSpPr>
        <p:spPr>
          <a:xfrm>
            <a:off x="3479637" y="1312489"/>
            <a:ext cx="25546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b="1" dirty="0"/>
              <a:t>Análisis Multivariado Estadístico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Factorial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Correspondencia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Conglomerado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Discriminante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9F3C17-3647-4D63-A4C5-313B445F561B}"/>
              </a:ext>
            </a:extLst>
          </p:cNvPr>
          <p:cNvSpPr txBox="1"/>
          <p:nvPr/>
        </p:nvSpPr>
        <p:spPr>
          <a:xfrm>
            <a:off x="3503712" y="2862066"/>
            <a:ext cx="253059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Machine </a:t>
            </a:r>
            <a:r>
              <a:rPr lang="es-PE" sz="1200" b="1" dirty="0" err="1"/>
              <a:t>Learning</a:t>
            </a:r>
            <a:endParaRPr lang="es-P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Supervisado (Predicción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no Supervisado (Patrones para Predicción)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831BC9-27E7-4365-84A5-3B37D2E3ACB3}"/>
              </a:ext>
            </a:extLst>
          </p:cNvPr>
          <p:cNvSpPr txBox="1"/>
          <p:nvPr/>
        </p:nvSpPr>
        <p:spPr>
          <a:xfrm>
            <a:off x="3479637" y="4113657"/>
            <a:ext cx="25305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Geoestadística:</a:t>
            </a:r>
          </a:p>
          <a:p>
            <a:r>
              <a:rPr lang="es-PE" sz="1200" dirty="0"/>
              <a:t>Simple Kriging</a:t>
            </a:r>
          </a:p>
          <a:p>
            <a:r>
              <a:rPr lang="es-PE" sz="1200" dirty="0" err="1"/>
              <a:t>Sequential</a:t>
            </a:r>
            <a:r>
              <a:rPr lang="es-PE" sz="1200" dirty="0"/>
              <a:t> Gauss </a:t>
            </a:r>
            <a:r>
              <a:rPr lang="es-PE" sz="1200" dirty="0" err="1"/>
              <a:t>Simulation</a:t>
            </a:r>
            <a:endParaRPr lang="es-PE" sz="12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1FA07F-62DF-442B-8EB4-CFA2FCF42DDC}"/>
              </a:ext>
            </a:extLst>
          </p:cNvPr>
          <p:cNvSpPr txBox="1"/>
          <p:nvPr/>
        </p:nvSpPr>
        <p:spPr>
          <a:xfrm>
            <a:off x="3479637" y="5258392"/>
            <a:ext cx="25305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Series tempo-espaciales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C5EDEE4-AC46-4300-9F76-BACF0F4F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80" y="1604360"/>
            <a:ext cx="5730415" cy="1755365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B57EDA8-FB91-49AA-B1D2-7FDD72CD1F2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38474" y="1912654"/>
            <a:ext cx="741163" cy="163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65840C69-50BC-4515-AA4A-24E8751DE76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38474" y="3369898"/>
            <a:ext cx="765238" cy="17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E973E5A-3BD4-4F6D-B3DF-445933E1F25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738474" y="3544662"/>
            <a:ext cx="741163" cy="89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766776F-888C-40E5-9F14-E4261A326C6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738474" y="3544662"/>
            <a:ext cx="741163" cy="185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93D45C1C-6BA2-4B59-AC12-88AAEAE68B60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 flipV="1">
            <a:off x="6010231" y="2482043"/>
            <a:ext cx="415349" cy="195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n 64">
            <a:extLst>
              <a:ext uri="{FF2B5EF4-FFF2-40B4-BE49-F238E27FC236}">
                <a16:creationId xmlns:a16="http://schemas.microsoft.com/office/drawing/2014/main" id="{80EE094D-9C21-4598-879E-FBFAAA889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54" y="4029579"/>
            <a:ext cx="5206607" cy="2351749"/>
          </a:xfrm>
          <a:prstGeom prst="rect">
            <a:avLst/>
          </a:prstGeom>
        </p:spPr>
      </p:pic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37F2C496-2151-41AD-8904-924B3EBDD8E7}"/>
              </a:ext>
            </a:extLst>
          </p:cNvPr>
          <p:cNvCxnSpPr>
            <a:cxnSpLocks/>
            <a:stCxn id="13" idx="3"/>
            <a:endCxn id="65" idx="1"/>
          </p:cNvCxnSpPr>
          <p:nvPr/>
        </p:nvCxnSpPr>
        <p:spPr>
          <a:xfrm flipV="1">
            <a:off x="6010231" y="5205454"/>
            <a:ext cx="480123" cy="19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EBF378-F253-4339-8B0A-7066ADE7FCFF}"/>
              </a:ext>
            </a:extLst>
          </p:cNvPr>
          <p:cNvSpPr txBox="1"/>
          <p:nvPr/>
        </p:nvSpPr>
        <p:spPr>
          <a:xfrm>
            <a:off x="335360" y="694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/>
              <a:t>4.APLICACIONES AVANZADAS PARA MODELOS</a:t>
            </a:r>
          </a:p>
        </p:txBody>
      </p:sp>
      <p:sp>
        <p:nvSpPr>
          <p:cNvPr id="32" name="Rectángulo 14">
            <a:extLst>
              <a:ext uri="{FF2B5EF4-FFF2-40B4-BE49-F238E27FC236}">
                <a16:creationId xmlns:a16="http://schemas.microsoft.com/office/drawing/2014/main" id="{D4860B34-E46C-41AD-92F9-7BC7659AF425}"/>
              </a:ext>
            </a:extLst>
          </p:cNvPr>
          <p:cNvSpPr/>
          <p:nvPr/>
        </p:nvSpPr>
        <p:spPr>
          <a:xfrm>
            <a:off x="547063" y="2582659"/>
            <a:ext cx="2191411" cy="1924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AA6314-DCA5-4F17-AE25-AB0D61486531}"/>
              </a:ext>
            </a:extLst>
          </p:cNvPr>
          <p:cNvSpPr/>
          <p:nvPr/>
        </p:nvSpPr>
        <p:spPr>
          <a:xfrm>
            <a:off x="728715" y="2898677"/>
            <a:ext cx="181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TABLA CON DATA COMPLETA POR MODELAMIENTO ROBUTO 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246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8FC76F-0ED9-42BB-AC98-96EBE00594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0"/>
            <a:ext cx="12192000" cy="68185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55928B-CF29-4C05-9884-60B173222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E97DE03-0E61-4C9F-B1FE-5FCBA9322E60}"/>
              </a:ext>
            </a:extLst>
          </p:cNvPr>
          <p:cNvSpPr txBox="1"/>
          <p:nvPr/>
        </p:nvSpPr>
        <p:spPr>
          <a:xfrm>
            <a:off x="335360" y="82190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/>
              <a:t>5. </a:t>
            </a:r>
            <a:r>
              <a:rPr lang="es-PE" sz="2400" b="1" dirty="0"/>
              <a:t>CONCLUSIONES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CC97122-CFB8-4ACD-9684-0DB8B989D3E8}"/>
              </a:ext>
            </a:extLst>
          </p:cNvPr>
          <p:cNvSpPr txBox="1">
            <a:spLocks/>
          </p:cNvSpPr>
          <p:nvPr/>
        </p:nvSpPr>
        <p:spPr>
          <a:xfrm>
            <a:off x="335360" y="1484784"/>
            <a:ext cx="11521280" cy="5272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modelos semiparamétricos son más potentes en el caso de trabajar con data debajo del límite de detección, no disponible y </a:t>
            </a:r>
            <a:r>
              <a:rPr lang="es-E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resistentes a errores no normales y minimiza los errores de transformación que se pueda incurrir.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modelo ROS es uno de los más potentes para el tratamiento de data censurada, sin embargo es bueno compararlo con métodos paramétricos como “</a:t>
            </a:r>
            <a:r>
              <a:rPr lang="es-E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Maximun</a:t>
            </a: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(MLE)”, no paramétricos (Kaplan-Meier, Wilcoxon score </a:t>
            </a:r>
            <a:r>
              <a:rPr lang="es-E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</a:t>
            </a: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Kendall´s</a:t>
            </a: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tau) y otros </a:t>
            </a:r>
            <a:r>
              <a:rPr lang="es-E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semiparamétricos</a:t>
            </a: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aplicación de los modelos para completar data depende de las elecciones geoespaciales de agrupación de la data (8 a 10 datos detectados) y de las consideraciones temporales que podrían tenerse.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data completada de las variables de concentraciones de elementos químicos u otros nos ayudan a realizar modelos o tratamientos avanzados predictivos o de patrones.</a:t>
            </a:r>
          </a:p>
        </p:txBody>
      </p:sp>
    </p:spTree>
    <p:extLst>
      <p:ext uri="{BB962C8B-B14F-4D97-AF65-F5344CB8AC3E}">
        <p14:creationId xmlns:p14="http://schemas.microsoft.com/office/powerpoint/2010/main" val="34728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50A60A-08AF-48E4-A3F1-DD226F47A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307663-B468-4F15-AB11-261A2379E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225481-4DE3-4BC8-B54C-5A40F6CCF38A}"/>
              </a:ext>
            </a:extLst>
          </p:cNvPr>
          <p:cNvSpPr txBox="1"/>
          <p:nvPr/>
        </p:nvSpPr>
        <p:spPr>
          <a:xfrm>
            <a:off x="839416" y="1556792"/>
            <a:ext cx="98650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latin typeface="Arial" panose="020B0604020202020204" pitchFamily="34" charset="0"/>
                <a:cs typeface="Arial" panose="020B0604020202020204" pitchFamily="34" charset="0"/>
              </a:rPr>
              <a:t>TEMARIO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de los recursos de agua.</a:t>
            </a:r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Problemas de imputación de data comunes.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Modelo semiparamétrico ROS como solución más eficiente (aplicado en la subcuenca Hornillos Alto).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Aplicaciones avanzadas para modelos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390930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3">
            <a:extLst>
              <a:ext uri="{FF2B5EF4-FFF2-40B4-BE49-F238E27FC236}">
                <a16:creationId xmlns:a16="http://schemas.microsoft.com/office/drawing/2014/main" id="{1EFEFFA4-7A87-43D9-A5FD-870212A691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5" name="Imagen 11">
            <a:extLst>
              <a:ext uri="{FF2B5EF4-FFF2-40B4-BE49-F238E27FC236}">
                <a16:creationId xmlns:a16="http://schemas.microsoft.com/office/drawing/2014/main" id="{284C2A5D-21DB-4175-B7D2-585AF7397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C0378-A60C-438A-89B9-ACB7C9D775D9}"/>
              </a:ext>
            </a:extLst>
          </p:cNvPr>
          <p:cNvSpPr txBox="1"/>
          <p:nvPr/>
        </p:nvSpPr>
        <p:spPr>
          <a:xfrm>
            <a:off x="4151784" y="3105834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MUCHAS GRACIAS!!</a:t>
            </a:r>
          </a:p>
        </p:txBody>
      </p:sp>
    </p:spTree>
    <p:extLst>
      <p:ext uri="{BB962C8B-B14F-4D97-AF65-F5344CB8AC3E}">
        <p14:creationId xmlns:p14="http://schemas.microsoft.com/office/powerpoint/2010/main" val="408678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9ECA536-9120-4E98-8C41-411A4B40D481}"/>
              </a:ext>
            </a:extLst>
          </p:cNvPr>
          <p:cNvSpPr/>
          <p:nvPr/>
        </p:nvSpPr>
        <p:spPr>
          <a:xfrm>
            <a:off x="335360" y="677090"/>
            <a:ext cx="29523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PE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BIBLIOGRAFIA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AC3F0A-3313-405D-9513-206BD241DA7E}"/>
              </a:ext>
            </a:extLst>
          </p:cNvPr>
          <p:cNvSpPr txBox="1"/>
          <p:nvPr/>
        </p:nvSpPr>
        <p:spPr>
          <a:xfrm>
            <a:off x="623392" y="1364962"/>
            <a:ext cx="109452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Ramalle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-Gómara, E., &amp; De Llano, J. A. (2003). Utilización de métodos robustos en la estadística inferencial. </a:t>
            </a:r>
            <a:r>
              <a:rPr lang="es-E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Atención Primaria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s-E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177.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Helsel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&amp; Lee, L. (2006, August). Analysis of environmental data with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nondetects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Continuing Education Workshop at the Joint Statistical Meetings. American Statistical Association, Seattle, WA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https://www.practicalstats.com/resources/NADA-resources/NADAforR_Examples.pdf</a:t>
            </a:r>
            <a:endParaRPr lang="es-E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Helsel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R., &amp; Cohn, T. A. (1988). Estimation of descriptive statistics for multiply censored water quality data.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Water Resources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(12), 1997-2004.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https://agupubs.onlinelibrary.wiley.com/doi/abs/10.1029/WR024i012p01997</a:t>
            </a:r>
            <a:endParaRPr lang="es-E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Helsel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R. (2011).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Statistics for censored environmental data using Minitab and 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77). John Wiley &amp; Sons.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https://www.guru99.com/r-replace-missing-values.html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Practical Methods for Data Analysis (US EPA QA/G-9, 2000)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Helsel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D. R., &amp; Hirsch, R. M. (2002). Statistical methods in water resources (Vol. 323). Reston, VA: US Geological Survey.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Verzani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(2005).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Using R for introductory statistics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CRC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Cohen, Y., &amp; Cohen, J. Y. (2008).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Statistics and Data with R: An applied approach through examples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John Wiley &amp; 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Arnaldo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Mangeaud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(2014). 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Estadística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aplicada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a las 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Ciencias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Geológicas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Universidad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nacional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Córdova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9207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E26845-9367-440A-9925-F265114013DB}"/>
              </a:ext>
            </a:extLst>
          </p:cNvPr>
          <p:cNvSpPr txBox="1"/>
          <p:nvPr/>
        </p:nvSpPr>
        <p:spPr>
          <a:xfrm>
            <a:off x="3757245" y="415083"/>
            <a:ext cx="47009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FF0000"/>
                </a:solidFill>
                <a:effectLst/>
                <a:latin typeface="Open Sans"/>
              </a:rPr>
              <a:t>R function to compute ROS test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6007E33-2BD5-4389-8B19-23495AF51DC2}"/>
              </a:ext>
            </a:extLst>
          </p:cNvPr>
          <p:cNvSpPr txBox="1"/>
          <p:nvPr/>
        </p:nvSpPr>
        <p:spPr>
          <a:xfrm>
            <a:off x="1991544" y="1459327"/>
            <a:ext cx="8582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ros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obs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censored,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forwardT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="log",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reverseT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="exp",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na.action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s-PE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50C7393-5CB1-40B1-A90E-1ECB0CA9C216}"/>
              </a:ext>
            </a:extLst>
          </p:cNvPr>
          <p:cNvSpPr txBox="1"/>
          <p:nvPr/>
        </p:nvSpPr>
        <p:spPr>
          <a:xfrm>
            <a:off x="1312737" y="2019471"/>
            <a:ext cx="102401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obs</a:t>
            </a:r>
            <a:r>
              <a:rPr lang="en-US" b="1" dirty="0"/>
              <a:t> :</a:t>
            </a:r>
            <a:r>
              <a:rPr lang="en-US" dirty="0"/>
              <a:t>A numeric vector of observations. This includes both censored and uncensored observations. </a:t>
            </a:r>
          </a:p>
          <a:p>
            <a:endParaRPr lang="en-US" dirty="0"/>
          </a:p>
          <a:p>
            <a:r>
              <a:rPr lang="en-US" b="1" dirty="0"/>
              <a:t>censored: </a:t>
            </a:r>
            <a:r>
              <a:rPr lang="en-US" dirty="0"/>
              <a:t>A logical vector indicating TRUE where an observation in </a:t>
            </a:r>
            <a:r>
              <a:rPr lang="en-US" dirty="0" err="1"/>
              <a:t>obs</a:t>
            </a:r>
            <a:r>
              <a:rPr lang="en-US" dirty="0"/>
              <a:t> is censored (a less-than value) and FALSE otherwise.</a:t>
            </a:r>
          </a:p>
          <a:p>
            <a:endParaRPr lang="en-US" dirty="0"/>
          </a:p>
          <a:p>
            <a:r>
              <a:rPr lang="en-US" b="1" dirty="0" err="1"/>
              <a:t>forwardT</a:t>
            </a:r>
            <a:r>
              <a:rPr lang="en-US" b="1" dirty="0"/>
              <a:t>:  </a:t>
            </a:r>
            <a:r>
              <a:rPr lang="en-US" dirty="0"/>
              <a:t>A name of a function to use for transformation prior to performing the ROS fit. Defaults to log.</a:t>
            </a:r>
          </a:p>
          <a:p>
            <a:endParaRPr lang="en-US" dirty="0"/>
          </a:p>
          <a:p>
            <a:r>
              <a:rPr lang="en-US" b="1" dirty="0" err="1"/>
              <a:t>reverseT</a:t>
            </a:r>
            <a:r>
              <a:rPr lang="en-US" b="1" dirty="0"/>
              <a:t>:  </a:t>
            </a:r>
            <a:r>
              <a:rPr lang="en-US" dirty="0"/>
              <a:t>A name of a function to use for reversing the transformation after performing the ROS fit. Defaults to exp. </a:t>
            </a:r>
          </a:p>
          <a:p>
            <a:endParaRPr lang="en-US" dirty="0"/>
          </a:p>
          <a:p>
            <a:r>
              <a:rPr lang="en-US" b="1" dirty="0" err="1"/>
              <a:t>na.action</a:t>
            </a:r>
            <a:r>
              <a:rPr lang="en-US" b="1" dirty="0"/>
              <a:t>:  </a:t>
            </a:r>
            <a:r>
              <a:rPr lang="en-US" dirty="0"/>
              <a:t>A function which indicates what should happen when the data contain NAs. The default is set by the </a:t>
            </a:r>
            <a:r>
              <a:rPr lang="en-US" dirty="0" err="1"/>
              <a:t>na.action</a:t>
            </a:r>
            <a:r>
              <a:rPr lang="en-US" dirty="0"/>
              <a:t> setting of options, and is </a:t>
            </a:r>
            <a:r>
              <a:rPr lang="en-US" dirty="0" err="1"/>
              <a:t>na.omit</a:t>
            </a:r>
            <a:r>
              <a:rPr lang="en-US" dirty="0"/>
              <a:t> if that is unset. Another possible value is NULL, no action.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8568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4634254-1DD4-468E-9CB3-D7E0B104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930544"/>
            <a:ext cx="8280920" cy="56816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22C6AD-EAFB-4F8F-9D9F-9B7672D7182F}"/>
              </a:ext>
            </a:extLst>
          </p:cNvPr>
          <p:cNvSpPr txBox="1"/>
          <p:nvPr/>
        </p:nvSpPr>
        <p:spPr>
          <a:xfrm>
            <a:off x="1218877" y="620688"/>
            <a:ext cx="941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ÁRBOL DE DECISIÓN PARA EL USO DE TEST ESTADÍSTICOS PARAMÉTRICOS Y NO PARAMÉTRICOS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9E56A8-A437-4DE2-8146-124041E5CDC4}"/>
              </a:ext>
            </a:extLst>
          </p:cNvPr>
          <p:cNvSpPr txBox="1"/>
          <p:nvPr/>
        </p:nvSpPr>
        <p:spPr>
          <a:xfrm>
            <a:off x="4799856" y="6242843"/>
            <a:ext cx="315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Referencia: EPA QA/G-9S</a:t>
            </a:r>
          </a:p>
        </p:txBody>
      </p:sp>
    </p:spTree>
    <p:extLst>
      <p:ext uri="{BB962C8B-B14F-4D97-AF65-F5344CB8AC3E}">
        <p14:creationId xmlns:p14="http://schemas.microsoft.com/office/powerpoint/2010/main" val="1974792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4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44A490-5AAC-47CC-867D-3CF2E1F6001C}"/>
              </a:ext>
            </a:extLst>
          </p:cNvPr>
          <p:cNvSpPr txBox="1"/>
          <p:nvPr/>
        </p:nvSpPr>
        <p:spPr>
          <a:xfrm>
            <a:off x="961869" y="1914672"/>
            <a:ext cx="101108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Otra alternativa es la utilización de los denominados </a:t>
            </a:r>
            <a:r>
              <a:rPr lang="es-PE" b="1" dirty="0">
                <a:solidFill>
                  <a:srgbClr val="00B050"/>
                </a:solidFill>
              </a:rPr>
              <a:t>métodos robustos</a:t>
            </a:r>
            <a:r>
              <a:rPr lang="es-PE" dirty="0"/>
              <a:t>. Estos métodos son menos potentes que los paramétricos, pero se muestran superiores a los métodos no paramétricos clásicos. La principal de sus ventajas es que </a:t>
            </a:r>
            <a:r>
              <a:rPr lang="es-PE" b="1" i="1" dirty="0"/>
              <a:t>no se afecta por la existencia de datos anómalos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Acordarse de que si se asume que los datos extremos son erróneos, lo cual no es admisible se pierde información y </a:t>
            </a:r>
            <a:r>
              <a:rPr lang="es-PE" dirty="0">
                <a:solidFill>
                  <a:srgbClr val="FF0000"/>
                </a:solidFill>
              </a:rPr>
              <a:t>se logra modelar o estimar lo que se desea</a:t>
            </a:r>
            <a:r>
              <a:rPr lang="es-PE" dirty="0"/>
              <a:t>. Un enfoque más adecuado es comprobar la verificada del dato, alguna sustitución de valor promedio justificada, una interpolación de un dato con respecto a loa adyacentes u otros métodos similares a los  empleados cuando existen datos ausentes o debajo del límite de detección.</a:t>
            </a:r>
          </a:p>
          <a:p>
            <a:endParaRPr lang="es-PE" dirty="0"/>
          </a:p>
          <a:p>
            <a:r>
              <a:rPr lang="es-PE" dirty="0"/>
              <a:t>En este caso los </a:t>
            </a:r>
            <a:r>
              <a:rPr lang="es-PE" b="1" dirty="0">
                <a:solidFill>
                  <a:srgbClr val="00B050"/>
                </a:solidFill>
              </a:rPr>
              <a:t>métodos robustos </a:t>
            </a:r>
            <a:r>
              <a:rPr lang="es-PE" dirty="0"/>
              <a:t>pueden ser de gran utilidad para la realización de inferencias sin tener en cuenta que “depura” los datos extremos.</a:t>
            </a:r>
          </a:p>
          <a:p>
            <a:endParaRPr lang="es-PE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D8D9734-54CF-4F47-A8A0-109975FED4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936564"/>
            <a:ext cx="7772400" cy="914400"/>
          </a:xfrm>
        </p:spPr>
        <p:txBody>
          <a:bodyPr/>
          <a:lstStyle/>
          <a:p>
            <a:pPr eaLnBrk="1" hangingPunct="1"/>
            <a:r>
              <a:rPr lang="es-ES_tradnl" altLang="es-PE" sz="3200" b="1" dirty="0"/>
              <a:t>MÉTODOS SEMIPARAMÉTRICOS</a:t>
            </a:r>
          </a:p>
        </p:txBody>
      </p:sp>
    </p:spTree>
    <p:extLst>
      <p:ext uri="{BB962C8B-B14F-4D97-AF65-F5344CB8AC3E}">
        <p14:creationId xmlns:p14="http://schemas.microsoft.com/office/powerpoint/2010/main" val="4104052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B41445-A066-4D16-BABA-925D44B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97" y="3259030"/>
            <a:ext cx="4951790" cy="19092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3B3B84-F318-4291-8A69-CF0EEAF4B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183" y="3330917"/>
            <a:ext cx="3092796" cy="1765471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741FE83-AA03-4E9F-BEAF-CF32BA4D59E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968587" y="4213653"/>
            <a:ext cx="161259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3AAFDA8-98D3-4779-A0F0-A3D7375D4295}"/>
              </a:ext>
            </a:extLst>
          </p:cNvPr>
          <p:cNvSpPr txBox="1"/>
          <p:nvPr/>
        </p:nvSpPr>
        <p:spPr>
          <a:xfrm>
            <a:off x="836489" y="1324129"/>
            <a:ext cx="9837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dirty="0"/>
              <a:t>Para la comparación de más de dos medias cuando no se puede comparar utilizando el Análisis de Varianza (ANOVA) clásico, debemos recurrir al clásico no paramétrico de Kruskal-Wallis o, mejor a </a:t>
            </a:r>
            <a:r>
              <a:rPr lang="es-PE" b="1" dirty="0"/>
              <a:t>métodos robustos como la generalización robusta de Welch</a:t>
            </a:r>
            <a:r>
              <a:rPr lang="es-PE" dirty="0"/>
              <a:t>, que utiliza medias </a:t>
            </a:r>
            <a:r>
              <a:rPr lang="el-GR" dirty="0"/>
              <a:t>α</a:t>
            </a:r>
            <a:r>
              <a:rPr lang="es-PE" dirty="0"/>
              <a:t>-recortadas muestrales.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F550C64-6B20-451D-8379-DF8551AF2CFF}"/>
              </a:ext>
            </a:extLst>
          </p:cNvPr>
          <p:cNvSpPr/>
          <p:nvPr/>
        </p:nvSpPr>
        <p:spPr>
          <a:xfrm>
            <a:off x="7581182" y="4782231"/>
            <a:ext cx="2905585" cy="185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7FD6E6B-CF11-4ED8-A15A-65FEB0B980A1}"/>
              </a:ext>
            </a:extLst>
          </p:cNvPr>
          <p:cNvSpPr txBox="1"/>
          <p:nvPr/>
        </p:nvSpPr>
        <p:spPr>
          <a:xfrm>
            <a:off x="6240016" y="276234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/>
              <a:t>Test Comparación de Medias MultiPoblaciones (&gt;2)</a:t>
            </a:r>
          </a:p>
        </p:txBody>
      </p:sp>
    </p:spTree>
    <p:extLst>
      <p:ext uri="{BB962C8B-B14F-4D97-AF65-F5344CB8AC3E}">
        <p14:creationId xmlns:p14="http://schemas.microsoft.com/office/powerpoint/2010/main" val="1330921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C57FE5C-C689-4BAF-9950-A581E34BD361}"/>
              </a:ext>
            </a:extLst>
          </p:cNvPr>
          <p:cNvSpPr txBox="1"/>
          <p:nvPr/>
        </p:nvSpPr>
        <p:spPr>
          <a:xfrm>
            <a:off x="2607275" y="370058"/>
            <a:ext cx="6977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i="0" dirty="0">
                <a:solidFill>
                  <a:srgbClr val="242021"/>
                </a:solidFill>
                <a:effectLst/>
                <a:latin typeface="Helvetica-Condensed-Black"/>
              </a:rPr>
              <a:t>Métodos robustos para el contraste de hipótesis</a:t>
            </a:r>
            <a:r>
              <a:rPr lang="es-ES" dirty="0"/>
              <a:t> </a:t>
            </a:r>
            <a:br>
              <a:rPr lang="es-ES" dirty="0"/>
            </a:b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2D9B63-22B9-41EE-A95F-A11EEB2D8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86" y="1061995"/>
            <a:ext cx="6237555" cy="28740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3041422-1EDB-4BFB-8802-53E5C10B05EE}"/>
              </a:ext>
            </a:extLst>
          </p:cNvPr>
          <p:cNvSpPr txBox="1"/>
          <p:nvPr/>
        </p:nvSpPr>
        <p:spPr>
          <a:xfrm>
            <a:off x="7012435" y="1284863"/>
            <a:ext cx="46320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dirty="0"/>
              <a:t>Con los parámetros antes referidos, se pueden construir intervalos de confianza robustos y realizar contrastes de hipótesis. </a:t>
            </a:r>
          </a:p>
          <a:p>
            <a:endParaRPr lang="es-PE" dirty="0"/>
          </a:p>
          <a:p>
            <a:r>
              <a:rPr lang="es-PE" b="1" dirty="0"/>
              <a:t>Test Comparación de Medias dos Poblaciones:</a:t>
            </a:r>
          </a:p>
          <a:p>
            <a:pPr algn="just"/>
            <a:r>
              <a:rPr lang="es-PE" dirty="0"/>
              <a:t>El </a:t>
            </a:r>
            <a:r>
              <a:rPr lang="es-PE" b="1" dirty="0">
                <a:solidFill>
                  <a:srgbClr val="00B050"/>
                </a:solidFill>
              </a:rPr>
              <a:t>test de </a:t>
            </a:r>
            <a:r>
              <a:rPr lang="es-PE" b="1" dirty="0" err="1">
                <a:solidFill>
                  <a:srgbClr val="00B050"/>
                </a:solidFill>
              </a:rPr>
              <a:t>Yuen</a:t>
            </a:r>
            <a:r>
              <a:rPr lang="es-PE" dirty="0"/>
              <a:t> es una alternativa de las pruebas t de </a:t>
            </a:r>
            <a:r>
              <a:rPr lang="es-PE" dirty="0" err="1"/>
              <a:t>Student</a:t>
            </a:r>
            <a:r>
              <a:rPr lang="es-PE" dirty="0"/>
              <a:t> y U de Mann-Whitney para tamaños muestrales pequeños y distribuciones no normales.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AAF7CC-1D80-4E8D-B393-D299624AA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31" y="4388976"/>
            <a:ext cx="5768940" cy="20081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C7ED65-CCAC-4EB2-BFB2-DE81C348B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192" y="4631606"/>
            <a:ext cx="3008542" cy="1522842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14CFB9A-A670-49AD-9C97-15902052A36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620171" y="5393027"/>
            <a:ext cx="12040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0CDE0A96-885D-4686-A7D2-419A57A644F1}"/>
              </a:ext>
            </a:extLst>
          </p:cNvPr>
          <p:cNvSpPr/>
          <p:nvPr/>
        </p:nvSpPr>
        <p:spPr>
          <a:xfrm>
            <a:off x="7890858" y="5813993"/>
            <a:ext cx="2773016" cy="262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F48CCE5-74BF-48F4-8456-E465B93DF6F7}"/>
              </a:ext>
            </a:extLst>
          </p:cNvPr>
          <p:cNvSpPr/>
          <p:nvPr/>
        </p:nvSpPr>
        <p:spPr>
          <a:xfrm>
            <a:off x="542187" y="3068960"/>
            <a:ext cx="5049758" cy="226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4727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CFF1C5-AC3C-42AE-8212-5BB022B94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9" y="1732129"/>
            <a:ext cx="5731894" cy="32348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765399-061D-4C85-9005-F5F496B76F10}"/>
              </a:ext>
            </a:extLst>
          </p:cNvPr>
          <p:cNvSpPr txBox="1"/>
          <p:nvPr/>
        </p:nvSpPr>
        <p:spPr>
          <a:xfrm>
            <a:off x="1345664" y="1070869"/>
            <a:ext cx="40522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000" b="1" i="0" dirty="0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Métodos robustos para estimar</a:t>
            </a:r>
            <a:br>
              <a:rPr lang="es-PE" sz="2000" b="1" i="0" dirty="0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2000" b="1" i="0" dirty="0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medidas de centralización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9F02E81-FE3A-4568-966F-2F2664FD3E97}"/>
              </a:ext>
            </a:extLst>
          </p:cNvPr>
          <p:cNvSpPr txBox="1"/>
          <p:nvPr/>
        </p:nvSpPr>
        <p:spPr>
          <a:xfrm>
            <a:off x="6934616" y="1548370"/>
            <a:ext cx="40522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000" b="1" i="0" dirty="0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Métodos robustos para estimar</a:t>
            </a:r>
            <a:br>
              <a:rPr lang="es-PE" sz="2000" b="1" i="0" dirty="0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2000" b="1" i="0" dirty="0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medidas de dispersión</a:t>
            </a:r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060CC9-5EE4-4835-96F1-7E368BFCF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13" y="2565353"/>
            <a:ext cx="5191685" cy="191436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632FA37-3876-4F26-AE56-277C087A42DA}"/>
              </a:ext>
            </a:extLst>
          </p:cNvPr>
          <p:cNvSpPr txBox="1"/>
          <p:nvPr/>
        </p:nvSpPr>
        <p:spPr>
          <a:xfrm>
            <a:off x="675576" y="4966960"/>
            <a:ext cx="55687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Un problema conocido es el cálculo de las medidas de posición o centralización en el cual </a:t>
            </a:r>
            <a:r>
              <a:rPr lang="es-PE" i="1" dirty="0"/>
              <a:t>los </a:t>
            </a:r>
            <a:r>
              <a:rPr lang="es-PE" i="1" u="sng" dirty="0"/>
              <a:t>datos no siguen una distribución normal</a:t>
            </a:r>
            <a:r>
              <a:rPr lang="es-PE" dirty="0"/>
              <a:t>; en esos casos la media no es buen estimador del promedio de los datos.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9A64B9F-4927-417A-ABFA-506B8573CDF2}"/>
              </a:ext>
            </a:extLst>
          </p:cNvPr>
          <p:cNvSpPr/>
          <p:nvPr/>
        </p:nvSpPr>
        <p:spPr>
          <a:xfrm>
            <a:off x="656517" y="4077072"/>
            <a:ext cx="5430540" cy="749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22AEAD-5AC0-4EEF-B721-2505C4CF8F1C}"/>
              </a:ext>
            </a:extLst>
          </p:cNvPr>
          <p:cNvSpPr/>
          <p:nvPr/>
        </p:nvSpPr>
        <p:spPr>
          <a:xfrm>
            <a:off x="656516" y="3206779"/>
            <a:ext cx="5502993" cy="483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FAB436C-2DC3-49A1-88CA-31967A2C1054}"/>
              </a:ext>
            </a:extLst>
          </p:cNvPr>
          <p:cNvSpPr txBox="1"/>
          <p:nvPr/>
        </p:nvSpPr>
        <p:spPr>
          <a:xfrm>
            <a:off x="333584" y="4267227"/>
            <a:ext cx="2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3E5106-83B5-4FFD-9CE4-CE091FD80BA0}"/>
              </a:ext>
            </a:extLst>
          </p:cNvPr>
          <p:cNvSpPr txBox="1"/>
          <p:nvPr/>
        </p:nvSpPr>
        <p:spPr>
          <a:xfrm>
            <a:off x="333584" y="3164878"/>
            <a:ext cx="2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8DC653B-72A0-49A9-B58D-7ADD914082E2}"/>
              </a:ext>
            </a:extLst>
          </p:cNvPr>
          <p:cNvSpPr txBox="1"/>
          <p:nvPr/>
        </p:nvSpPr>
        <p:spPr>
          <a:xfrm>
            <a:off x="6325912" y="4748914"/>
            <a:ext cx="5568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Las medidas de dispersión clásicas (varianza y desviación típica) se ven afectadas por las mismas limitaciones que las medidas de posición.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92F7D9F-419D-43CC-9A4D-CD85E7EBD565}"/>
              </a:ext>
            </a:extLst>
          </p:cNvPr>
          <p:cNvSpPr/>
          <p:nvPr/>
        </p:nvSpPr>
        <p:spPr>
          <a:xfrm>
            <a:off x="6329090" y="3476544"/>
            <a:ext cx="5191685" cy="298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7E5F56-4F23-4BF8-B1F4-AE5B2A3D326D}"/>
              </a:ext>
            </a:extLst>
          </p:cNvPr>
          <p:cNvSpPr txBox="1"/>
          <p:nvPr/>
        </p:nvSpPr>
        <p:spPr>
          <a:xfrm>
            <a:off x="2486771" y="300967"/>
            <a:ext cx="905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/>
              <a:t>SECUENCIA PRELIMINAR PARA COMPLETAR DATOS  (DETECIÓN &gt;50%)</a:t>
            </a:r>
          </a:p>
        </p:txBody>
      </p:sp>
    </p:spTree>
    <p:extLst>
      <p:ext uri="{BB962C8B-B14F-4D97-AF65-F5344CB8AC3E}">
        <p14:creationId xmlns:p14="http://schemas.microsoft.com/office/powerpoint/2010/main" val="77538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A850AE-A780-4639-9C12-74714E812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4" y="2204864"/>
            <a:ext cx="5180011" cy="15529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2A0FA4-FD84-4E7C-A055-FDF3FADE8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717" y="4402597"/>
            <a:ext cx="3004581" cy="1810137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BD1D91B-B424-434F-8DE5-8429267E3680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5705835" y="2981345"/>
            <a:ext cx="752179" cy="89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FDF8C6A-0731-4DB8-B16F-58FF1F1A08BB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4552298" y="3876133"/>
            <a:ext cx="1905716" cy="143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E2EA2FC-718A-47AD-AF09-29CA9B8D8AD4}"/>
              </a:ext>
            </a:extLst>
          </p:cNvPr>
          <p:cNvSpPr txBox="1"/>
          <p:nvPr/>
        </p:nvSpPr>
        <p:spPr>
          <a:xfrm>
            <a:off x="2607275" y="370058"/>
            <a:ext cx="697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i="0" dirty="0">
                <a:solidFill>
                  <a:srgbClr val="242021"/>
                </a:solidFill>
                <a:effectLst/>
                <a:latin typeface="Helvetica-Condensed-Black"/>
              </a:rPr>
              <a:t>Análisis de Correlación y Regresión Lineal</a:t>
            </a:r>
            <a:endParaRPr lang="es-PE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F71521B-EAE2-497E-86EE-9E7E2A46BA2E}"/>
              </a:ext>
            </a:extLst>
          </p:cNvPr>
          <p:cNvSpPr/>
          <p:nvPr/>
        </p:nvSpPr>
        <p:spPr>
          <a:xfrm>
            <a:off x="1547717" y="5769380"/>
            <a:ext cx="2838124" cy="352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AB97DC-FD4C-43FE-AB09-6C087A6C4E68}"/>
              </a:ext>
            </a:extLst>
          </p:cNvPr>
          <p:cNvSpPr txBox="1"/>
          <p:nvPr/>
        </p:nvSpPr>
        <p:spPr>
          <a:xfrm>
            <a:off x="560173" y="834004"/>
            <a:ext cx="10217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En el caso de la correlación lineal de Pearson no sea adecuada para el análisis, deberíamos recurrir a métodos no paramétricos (Spearman) o, mejor a métodos robustos como </a:t>
            </a:r>
            <a:r>
              <a:rPr lang="es-PE" b="1" dirty="0"/>
              <a:t>el coeficiente de porcentaje ajustado poblacional  el estimador robusto de regresión medio biponderado</a:t>
            </a:r>
            <a:r>
              <a:rPr lang="es-PE" dirty="0"/>
              <a:t>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256220B-0DD6-4C2B-8BEA-A5A17A792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014" y="2290220"/>
            <a:ext cx="5133975" cy="3171825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A471507B-1334-47B7-9F76-F93165DD32F2}"/>
              </a:ext>
            </a:extLst>
          </p:cNvPr>
          <p:cNvSpPr/>
          <p:nvPr/>
        </p:nvSpPr>
        <p:spPr>
          <a:xfrm>
            <a:off x="8933757" y="2477850"/>
            <a:ext cx="1301934" cy="187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9380A5D4-8615-4527-9876-B18CDEEBF7F5}"/>
              </a:ext>
            </a:extLst>
          </p:cNvPr>
          <p:cNvCxnSpPr/>
          <p:nvPr/>
        </p:nvCxnSpPr>
        <p:spPr>
          <a:xfrm flipV="1">
            <a:off x="8870045" y="4077072"/>
            <a:ext cx="2468056" cy="504056"/>
          </a:xfrm>
          <a:prstGeom prst="line">
            <a:avLst/>
          </a:prstGeom>
          <a:ln w="19050">
            <a:solidFill>
              <a:srgbClr val="0624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7E4750BA-273E-44AF-8A80-375C63590910}"/>
              </a:ext>
            </a:extLst>
          </p:cNvPr>
          <p:cNvCxnSpPr>
            <a:cxnSpLocks/>
          </p:cNvCxnSpPr>
          <p:nvPr/>
        </p:nvCxnSpPr>
        <p:spPr>
          <a:xfrm flipV="1">
            <a:off x="8870045" y="4221088"/>
            <a:ext cx="2468056" cy="14401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" y="-14144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8B2E1A18-9C6D-489D-BAD7-C3742D8AD4A5}"/>
              </a:ext>
            </a:extLst>
          </p:cNvPr>
          <p:cNvGrpSpPr/>
          <p:nvPr/>
        </p:nvGrpSpPr>
        <p:grpSpPr>
          <a:xfrm>
            <a:off x="7733538" y="812169"/>
            <a:ext cx="4178765" cy="3268828"/>
            <a:chOff x="7735285" y="292696"/>
            <a:chExt cx="4178765" cy="3268828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E28269A5-130C-41B8-BDC8-6E039B273CAF}"/>
                </a:ext>
              </a:extLst>
            </p:cNvPr>
            <p:cNvSpPr txBox="1"/>
            <p:nvPr/>
          </p:nvSpPr>
          <p:spPr>
            <a:xfrm>
              <a:off x="7920804" y="292696"/>
              <a:ext cx="39932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dirty="0"/>
                <a:t>Intervalos de confianza para estimar </a:t>
              </a:r>
              <a:r>
                <a:rPr lang="es-PE" dirty="0">
                  <a:sym typeface="Symbol" panose="05050102010706020507" pitchFamily="18" charset="2"/>
                </a:rPr>
                <a:t></a:t>
              </a:r>
              <a:endParaRPr lang="es-PE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0F5B29B-F8C4-4A70-B935-4FDC1AE2DFF1}"/>
                </a:ext>
              </a:extLst>
            </p:cNvPr>
            <p:cNvSpPr txBox="1"/>
            <p:nvPr/>
          </p:nvSpPr>
          <p:spPr>
            <a:xfrm>
              <a:off x="7928348" y="823948"/>
              <a:ext cx="3712268" cy="4105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25000"/>
                </a:lnSpc>
                <a:spcBef>
                  <a:spcPts val="0"/>
                </a:spcBef>
                <a:buClr>
                  <a:srgbClr val="FF0000"/>
                </a:buClr>
              </a:pPr>
              <a:r>
                <a:rPr kumimoji="1" lang="es-ES_tradnl" b="1" dirty="0">
                  <a:solidFill>
                    <a:srgbClr val="FF0000"/>
                  </a:solidFill>
                </a:rPr>
                <a:t>Caso de varianza </a:t>
              </a:r>
              <a:r>
                <a:rPr kumimoji="1" lang="es-ES_tradnl" b="1" dirty="0">
                  <a:solidFill>
                    <a:srgbClr val="FF0000"/>
                  </a:solidFill>
                  <a:sym typeface="Symbol" pitchFamily="18" charset="2"/>
                </a:rPr>
                <a:t></a:t>
              </a:r>
              <a:r>
                <a:rPr kumimoji="1" lang="es-ES_tradnl" b="1" baseline="30000" dirty="0">
                  <a:solidFill>
                    <a:srgbClr val="FF0000"/>
                  </a:solidFill>
                  <a:sym typeface="Symbol" pitchFamily="18" charset="2"/>
                </a:rPr>
                <a:t>2</a:t>
              </a:r>
              <a:r>
                <a:rPr kumimoji="1" lang="es-ES_tradnl" b="1" dirty="0">
                  <a:solidFill>
                    <a:srgbClr val="FF0000"/>
                  </a:solidFill>
                </a:rPr>
                <a:t> desconocida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EF7C877-509F-46DE-BA69-C8735F50D9B7}"/>
                </a:ext>
              </a:extLst>
            </p:cNvPr>
            <p:cNvSpPr txBox="1"/>
            <p:nvPr/>
          </p:nvSpPr>
          <p:spPr>
            <a:xfrm>
              <a:off x="7735285" y="1417347"/>
              <a:ext cx="3528392" cy="2144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6713" lvl="1" algn="just" eaLnBrk="0" hangingPunct="0">
                <a:lnSpc>
                  <a:spcPct val="125000"/>
                </a:lnSpc>
                <a:spcBef>
                  <a:spcPts val="0"/>
                </a:spcBef>
                <a:buClr>
                  <a:schemeClr val="bg2"/>
                </a:buClr>
                <a:buSzPct val="200000"/>
              </a:pPr>
              <a:r>
                <a:rPr kumimoji="1" lang="es-PE" dirty="0"/>
                <a:t>Si </a:t>
              </a:r>
              <a:r>
                <a:rPr kumimoji="1" lang="es-ES_tradnl" dirty="0"/>
                <a:t>se </a:t>
              </a:r>
              <a:r>
                <a:rPr kumimoji="1" lang="es-ES_tradnl" sz="1600" dirty="0"/>
                <a:t>conoce</a:t>
              </a:r>
              <a:r>
                <a:rPr kumimoji="1" lang="es-ES_tradnl" dirty="0"/>
                <a:t> el valor de la varianza de la población </a:t>
              </a:r>
              <a:r>
                <a:rPr kumimoji="1" lang="es-ES_tradnl" b="1" dirty="0">
                  <a:sym typeface="Symbol" pitchFamily="18" charset="2"/>
                </a:rPr>
                <a:t></a:t>
              </a:r>
              <a:r>
                <a:rPr kumimoji="1" lang="es-ES_tradnl" baseline="30000" dirty="0">
                  <a:sym typeface="Symbol" pitchFamily="18" charset="2"/>
                </a:rPr>
                <a:t>2</a:t>
              </a:r>
              <a:r>
                <a:rPr kumimoji="1" lang="es-ES_tradnl" dirty="0"/>
                <a:t>,</a:t>
              </a:r>
              <a:r>
                <a:rPr kumimoji="1" lang="es-PE" dirty="0"/>
                <a:t> se puede afirmar que</a:t>
              </a:r>
              <a:r>
                <a:rPr kumimoji="1" lang="es-ES_tradnl" dirty="0"/>
                <a:t> el intervalo de confianza 1-</a:t>
              </a:r>
              <a:r>
                <a:rPr kumimoji="1" lang="es-ES_tradnl" dirty="0">
                  <a:sym typeface="Symbol" pitchFamily="18" charset="2"/>
                </a:rPr>
                <a:t>  para estimar </a:t>
              </a:r>
              <a:r>
                <a:rPr kumimoji="1" lang="es-PE" dirty="0"/>
                <a:t>la media </a:t>
              </a:r>
              <a:r>
                <a:rPr kumimoji="1" lang="es-PE" dirty="0">
                  <a:sym typeface="Symbol" pitchFamily="18" charset="2"/>
                </a:rPr>
                <a:t></a:t>
              </a:r>
              <a:r>
                <a:rPr kumimoji="1" lang="es-ES_tradnl" dirty="0"/>
                <a:t> de la población</a:t>
              </a:r>
              <a:r>
                <a:rPr kumimoji="1" lang="es-PE" dirty="0"/>
                <a:t> esta</a:t>
              </a:r>
              <a:r>
                <a:rPr kumimoji="1" lang="es-ES_tradnl" dirty="0"/>
                <a:t> dado </a:t>
              </a:r>
              <a:r>
                <a:rPr kumimoji="1" lang="es-PE" dirty="0"/>
                <a:t>por</a:t>
              </a:r>
              <a:r>
                <a:rPr kumimoji="1" lang="es-ES_tradnl" dirty="0"/>
                <a:t>:</a:t>
              </a:r>
            </a:p>
          </p:txBody>
        </p:sp>
      </p:grpSp>
      <p:sp>
        <p:nvSpPr>
          <p:cNvPr id="19" name="Text Box 7">
            <a:extLst>
              <a:ext uri="{FF2B5EF4-FFF2-40B4-BE49-F238E27FC236}">
                <a16:creationId xmlns:a16="http://schemas.microsoft.com/office/drawing/2014/main" id="{03F5243A-5DDB-4D01-B4AE-3915508D8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2532" y="6072020"/>
            <a:ext cx="416637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kumimoji="1"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s-PE" dirty="0">
                <a:latin typeface="+mn-lt"/>
                <a:cs typeface="+mn-cs"/>
              </a:rPr>
              <a:t>es el error estándar de la media muestra</a:t>
            </a:r>
            <a:r>
              <a:rPr kumimoji="1" lang="es-ES_tradnl" dirty="0">
                <a:latin typeface="+mn-lt"/>
                <a:cs typeface="+mn-cs"/>
              </a:rPr>
              <a:t>l.</a:t>
            </a:r>
            <a:r>
              <a:rPr kumimoji="1" lang="es-PE" dirty="0">
                <a:latin typeface="+mn-lt"/>
                <a:cs typeface="+mn-cs"/>
              </a:rPr>
              <a:t>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0A5273A-D60D-4E45-9179-01239B8899BD}"/>
              </a:ext>
            </a:extLst>
          </p:cNvPr>
          <p:cNvSpPr txBox="1"/>
          <p:nvPr/>
        </p:nvSpPr>
        <p:spPr>
          <a:xfrm>
            <a:off x="8059389" y="5462994"/>
            <a:ext cx="96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s-PE" dirty="0"/>
              <a:t>Donde:</a:t>
            </a:r>
            <a:endParaRPr lang="es-PE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84E497B-7B00-4717-87E4-02005117172F}"/>
              </a:ext>
            </a:extLst>
          </p:cNvPr>
          <p:cNvGrpSpPr/>
          <p:nvPr/>
        </p:nvGrpSpPr>
        <p:grpSpPr>
          <a:xfrm>
            <a:off x="7985862" y="4038103"/>
            <a:ext cx="4090427" cy="1062498"/>
            <a:chOff x="7987609" y="3518630"/>
            <a:chExt cx="4090427" cy="1062498"/>
          </a:xfrm>
        </p:grpSpPr>
        <p:grpSp>
          <p:nvGrpSpPr>
            <p:cNvPr id="13" name="6 Grupo">
              <a:extLst>
                <a:ext uri="{FF2B5EF4-FFF2-40B4-BE49-F238E27FC236}">
                  <a16:creationId xmlns:a16="http://schemas.microsoft.com/office/drawing/2014/main" id="{23F13122-5987-4B5F-B2E2-118F18AF28BF}"/>
                </a:ext>
              </a:extLst>
            </p:cNvPr>
            <p:cNvGrpSpPr/>
            <p:nvPr/>
          </p:nvGrpSpPr>
          <p:grpSpPr>
            <a:xfrm>
              <a:off x="9172846" y="3518630"/>
              <a:ext cx="2905190" cy="1062498"/>
              <a:chOff x="4520790" y="2099393"/>
              <a:chExt cx="3270127" cy="1176161"/>
            </a:xfrm>
          </p:grpSpPr>
          <p:sp>
            <p:nvSpPr>
              <p:cNvPr id="15" name="4 Llamada con línea 2 (sin borde)">
                <a:extLst>
                  <a:ext uri="{FF2B5EF4-FFF2-40B4-BE49-F238E27FC236}">
                    <a16:creationId xmlns:a16="http://schemas.microsoft.com/office/drawing/2014/main" id="{FC80372D-4E99-4CF0-A19C-EE44D34D3AA9}"/>
                  </a:ext>
                </a:extLst>
              </p:cNvPr>
              <p:cNvSpPr/>
              <p:nvPr/>
            </p:nvSpPr>
            <p:spPr>
              <a:xfrm>
                <a:off x="6007968" y="2197735"/>
                <a:ext cx="1782949" cy="599552"/>
              </a:xfrm>
              <a:prstGeom prst="callout2">
                <a:avLst>
                  <a:gd name="adj1" fmla="val 60334"/>
                  <a:gd name="adj2" fmla="val 4474"/>
                  <a:gd name="adj3" fmla="val -28544"/>
                  <a:gd name="adj4" fmla="val -3514"/>
                  <a:gd name="adj5" fmla="val -3873"/>
                  <a:gd name="adj6" fmla="val -26112"/>
                </a:avLst>
              </a:prstGeom>
              <a:noFill/>
              <a:ln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de estimación</a:t>
                </a:r>
              </a:p>
            </p:txBody>
          </p:sp>
          <p:sp>
            <p:nvSpPr>
              <p:cNvPr id="16" name="5 Elipse">
                <a:extLst>
                  <a:ext uri="{FF2B5EF4-FFF2-40B4-BE49-F238E27FC236}">
                    <a16:creationId xmlns:a16="http://schemas.microsoft.com/office/drawing/2014/main" id="{4B6987B3-FB2F-41D0-8A9B-33D43E45A961}"/>
                  </a:ext>
                </a:extLst>
              </p:cNvPr>
              <p:cNvSpPr/>
              <p:nvPr/>
            </p:nvSpPr>
            <p:spPr>
              <a:xfrm>
                <a:off x="4520790" y="2099393"/>
                <a:ext cx="1275857" cy="11761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graphicFrame>
          <p:nvGraphicFramePr>
            <p:cNvPr id="31" name="Object 4">
              <a:extLst>
                <a:ext uri="{FF2B5EF4-FFF2-40B4-BE49-F238E27FC236}">
                  <a16:creationId xmlns:a16="http://schemas.microsoft.com/office/drawing/2014/main" id="{34BF7CCB-A0D9-46B9-AA91-7CD04B7E55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2077974"/>
                </p:ext>
              </p:extLst>
            </p:nvPr>
          </p:nvGraphicFramePr>
          <p:xfrm>
            <a:off x="7987609" y="3649526"/>
            <a:ext cx="2412581" cy="600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" name="Equation" r:id="rId5" imgW="3365280" imgH="838080" progId="Equation.DSMT4">
                    <p:embed/>
                  </p:oleObj>
                </mc:Choice>
                <mc:Fallback>
                  <p:oleObj name="Equation" r:id="rId5" imgW="3365280" imgH="838080" progId="Equation.DSMT4">
                    <p:embed/>
                    <p:pic>
                      <p:nvPicPr>
                        <p:cNvPr id="18" name="Object 4">
                          <a:extLst>
                            <a:ext uri="{FF2B5EF4-FFF2-40B4-BE49-F238E27FC236}">
                              <a16:creationId xmlns:a16="http://schemas.microsoft.com/office/drawing/2014/main" id="{3819E429-6D09-4897-97A0-32F5451DC3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87609" y="3649526"/>
                          <a:ext cx="2412581" cy="6008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Object 6">
            <a:extLst>
              <a:ext uri="{FF2B5EF4-FFF2-40B4-BE49-F238E27FC236}">
                <a16:creationId xmlns:a16="http://schemas.microsoft.com/office/drawing/2014/main" id="{97A9BC6F-5E60-480A-8941-68C683929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882526"/>
              </p:ext>
            </p:extLst>
          </p:nvPr>
        </p:nvGraphicFramePr>
        <p:xfrm>
          <a:off x="9256629" y="5310313"/>
          <a:ext cx="962413" cy="690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7" imgW="1104840" imgH="774360" progId="Equation.DSMT4">
                  <p:embed/>
                </p:oleObj>
              </mc:Choice>
              <mc:Fallback>
                <p:oleObj name="Equation" r:id="rId7" imgW="1104840" imgH="774360" progId="Equation.DSMT4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ADBBDB9B-1FB0-4304-8081-84D09EE354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6629" y="5310313"/>
                        <a:ext cx="962413" cy="690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upo 36">
            <a:extLst>
              <a:ext uri="{FF2B5EF4-FFF2-40B4-BE49-F238E27FC236}">
                <a16:creationId xmlns:a16="http://schemas.microsoft.com/office/drawing/2014/main" id="{A0B37AAF-D625-40C5-83BF-EA2B6E839065}"/>
              </a:ext>
            </a:extLst>
          </p:cNvPr>
          <p:cNvGrpSpPr/>
          <p:nvPr/>
        </p:nvGrpSpPr>
        <p:grpSpPr>
          <a:xfrm>
            <a:off x="377196" y="1126147"/>
            <a:ext cx="7077075" cy="5471205"/>
            <a:chOff x="377196" y="838115"/>
            <a:chExt cx="7077075" cy="5471205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350AE1B4-3007-4FB9-A72F-ED017E3D8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99"/>
            <a:stretch/>
          </p:blipFill>
          <p:spPr>
            <a:xfrm>
              <a:off x="377196" y="1234510"/>
              <a:ext cx="7077075" cy="5074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7CC3461B-A529-4269-8EA0-D7324530B470}"/>
                </a:ext>
              </a:extLst>
            </p:cNvPr>
            <p:cNvSpPr txBox="1"/>
            <p:nvPr/>
          </p:nvSpPr>
          <p:spPr>
            <a:xfrm>
              <a:off x="1352250" y="838115"/>
              <a:ext cx="5822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b="1" dirty="0"/>
                <a:t>TEST DE NORMALIDAD CON CONFIABILIDAD 95% 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6511ACB-DF31-40B7-94B4-E1C17E141231}"/>
              </a:ext>
            </a:extLst>
          </p:cNvPr>
          <p:cNvGrpSpPr/>
          <p:nvPr/>
        </p:nvGrpSpPr>
        <p:grpSpPr>
          <a:xfrm>
            <a:off x="6563035" y="4469410"/>
            <a:ext cx="1422827" cy="651876"/>
            <a:chOff x="6563035" y="4469410"/>
            <a:chExt cx="1422827" cy="651876"/>
          </a:xfrm>
        </p:grpSpPr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4E41AE2E-C488-4BDD-BCBC-9D05D4E6D562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7070801" y="4469410"/>
              <a:ext cx="915061" cy="4717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E4BB6026-FEF5-4B0E-AFB6-35BB25AF2C02}"/>
                </a:ext>
              </a:extLst>
            </p:cNvPr>
            <p:cNvCxnSpPr>
              <a:cxnSpLocks/>
            </p:cNvCxnSpPr>
            <p:nvPr/>
          </p:nvCxnSpPr>
          <p:spPr>
            <a:xfrm>
              <a:off x="6848169" y="4815175"/>
              <a:ext cx="257526" cy="306111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C005BB17-CA41-4CFD-882D-7378D4277EB2}"/>
                </a:ext>
              </a:extLst>
            </p:cNvPr>
            <p:cNvCxnSpPr>
              <a:cxnSpLocks/>
            </p:cNvCxnSpPr>
            <p:nvPr/>
          </p:nvCxnSpPr>
          <p:spPr>
            <a:xfrm>
              <a:off x="6563035" y="4681109"/>
              <a:ext cx="168792" cy="189742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028E2A5-4259-43B7-8852-41BFB9BC875E}"/>
              </a:ext>
            </a:extLst>
          </p:cNvPr>
          <p:cNvSpPr txBox="1"/>
          <p:nvPr/>
        </p:nvSpPr>
        <p:spPr>
          <a:xfrm>
            <a:off x="332975" y="581336"/>
            <a:ext cx="7250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/>
              <a:t>2. TEST ESTADÍSTICOS PARA TRATAMIENTO DE DATA.</a:t>
            </a:r>
          </a:p>
        </p:txBody>
      </p:sp>
    </p:spTree>
    <p:extLst>
      <p:ext uri="{BB962C8B-B14F-4D97-AF65-F5344CB8AC3E}">
        <p14:creationId xmlns:p14="http://schemas.microsoft.com/office/powerpoint/2010/main" val="20446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A79412-D082-414B-A708-8AA8855B4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28" y="2060848"/>
            <a:ext cx="10992544" cy="36460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AE002C-CC83-46F3-BC2F-6A10952254ED}"/>
              </a:ext>
            </a:extLst>
          </p:cNvPr>
          <p:cNvSpPr/>
          <p:nvPr/>
        </p:nvSpPr>
        <p:spPr>
          <a:xfrm>
            <a:off x="3336375" y="3616164"/>
            <a:ext cx="2976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Asimetría Positiva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D3B8C3-A114-431D-AC88-7B89FA351618}"/>
              </a:ext>
            </a:extLst>
          </p:cNvPr>
          <p:cNvSpPr/>
          <p:nvPr/>
        </p:nvSpPr>
        <p:spPr>
          <a:xfrm>
            <a:off x="599728" y="1338208"/>
            <a:ext cx="2736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Distribución no normal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94F49-9B85-4931-A4CE-75F5F2B1FF3B}"/>
              </a:ext>
            </a:extLst>
          </p:cNvPr>
          <p:cNvSpPr/>
          <p:nvPr/>
        </p:nvSpPr>
        <p:spPr>
          <a:xfrm>
            <a:off x="4926953" y="1717921"/>
            <a:ext cx="2807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Patrones Estacionales.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04FB-7428-4DD2-ABA4-A91D439277D7}"/>
              </a:ext>
            </a:extLst>
          </p:cNvPr>
          <p:cNvSpPr/>
          <p:nvPr/>
        </p:nvSpPr>
        <p:spPr>
          <a:xfrm>
            <a:off x="1787363" y="5836001"/>
            <a:ext cx="908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Autocorrelación (positiva autocorrelación, es decir, altos valores tiende a seguir altos y bajos tienden a seguir bajos).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0D3204-D212-47D5-80B5-1B4605A501CA}"/>
              </a:ext>
            </a:extLst>
          </p:cNvPr>
          <p:cNvCxnSpPr>
            <a:cxnSpLocks/>
          </p:cNvCxnSpPr>
          <p:nvPr/>
        </p:nvCxnSpPr>
        <p:spPr>
          <a:xfrm>
            <a:off x="2207568" y="1764197"/>
            <a:ext cx="311284" cy="1543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F4C703A8-FE41-4A1C-80D6-F9FFB03F5B18}"/>
              </a:ext>
            </a:extLst>
          </p:cNvPr>
          <p:cNvSpPr txBox="1">
            <a:spLocks/>
          </p:cNvSpPr>
          <p:nvPr/>
        </p:nvSpPr>
        <p:spPr>
          <a:xfrm>
            <a:off x="278531" y="606500"/>
            <a:ext cx="6913984" cy="570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1. Características de recursos de agua</a:t>
            </a:r>
            <a:endParaRPr lang="es-PE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D6BA5E2-4881-42E7-9B33-1513C1F7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1196752"/>
            <a:ext cx="8936881" cy="476734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BE15758-DFA0-4E60-9DF5-988ADC63B676}"/>
              </a:ext>
            </a:extLst>
          </p:cNvPr>
          <p:cNvSpPr txBox="1"/>
          <p:nvPr/>
        </p:nvSpPr>
        <p:spPr>
          <a:xfrm>
            <a:off x="3002666" y="539388"/>
            <a:ext cx="6186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b="1" i="1" dirty="0">
                <a:latin typeface="Arial Black" panose="020B0A04020102020204" pitchFamily="34" charset="0"/>
              </a:rPr>
              <a:t>SUMARIO ESTADÍSTICOS ESTIMACIONES ADICIONALES</a:t>
            </a:r>
            <a:endParaRPr lang="es-PE" sz="1800" b="1" i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4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39987A-3832-42C0-A8DE-1815D8DD4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3" t="3591" b="2404"/>
          <a:stretch/>
        </p:blipFill>
        <p:spPr>
          <a:xfrm>
            <a:off x="407368" y="1268759"/>
            <a:ext cx="6685599" cy="45365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BCF989-852B-4606-8215-69FF6ECF1E13}"/>
              </a:ext>
            </a:extLst>
          </p:cNvPr>
          <p:cNvSpPr/>
          <p:nvPr/>
        </p:nvSpPr>
        <p:spPr>
          <a:xfrm>
            <a:off x="4439816" y="488771"/>
            <a:ext cx="4881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Valores atípicos conocidos como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F9310-4353-4C7E-B6AF-368A4BBA7DAE}"/>
              </a:ext>
            </a:extLst>
          </p:cNvPr>
          <p:cNvSpPr/>
          <p:nvPr/>
        </p:nvSpPr>
        <p:spPr>
          <a:xfrm>
            <a:off x="7176494" y="1357919"/>
            <a:ext cx="47031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Dependencia en otras variables no controladas </a:t>
            </a:r>
          </a:p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(extracción de recursos en zona de alteración hidrotermal rica en aluminio) </a:t>
            </a:r>
            <a:endParaRPr 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159A95-F302-4CCC-BFF8-E92D60573DEE}"/>
              </a:ext>
            </a:extLst>
          </p:cNvPr>
          <p:cNvSpPr/>
          <p:nvPr/>
        </p:nvSpPr>
        <p:spPr>
          <a:xfrm>
            <a:off x="7323299" y="3508417"/>
            <a:ext cx="4560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Data reportada debajo o encima del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treshold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(data censurada - equipo).</a:t>
            </a:r>
          </a:p>
        </p:txBody>
      </p:sp>
      <p:pic>
        <p:nvPicPr>
          <p:cNvPr id="2050" name="Picture 2" descr="UTEC brinda sus laboratorios y expertos para pruebas de detección del  Covid-19 » Gan@Más">
            <a:extLst>
              <a:ext uri="{FF2B5EF4-FFF2-40B4-BE49-F238E27FC236}">
                <a16:creationId xmlns:a16="http://schemas.microsoft.com/office/drawing/2014/main" id="{BCF3AFF1-772A-47DD-8232-4EF9D410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181" y="4454820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F7DF2-F0F0-4E31-B642-7F825B0BF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337" y="4322835"/>
            <a:ext cx="1282295" cy="216881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1BDBAF-EA1A-4FC5-9125-D88E3A87601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5231904" y="888881"/>
            <a:ext cx="1607572" cy="985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554840F-0DF8-4ADD-840F-42BDE3011871}"/>
              </a:ext>
            </a:extLst>
          </p:cNvPr>
          <p:cNvSpPr/>
          <p:nvPr/>
        </p:nvSpPr>
        <p:spPr>
          <a:xfrm>
            <a:off x="2783632" y="1226349"/>
            <a:ext cx="2448272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5052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34F029AD-201D-4467-ADE4-36F3848DA6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47528" y="245825"/>
            <a:ext cx="9157563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_tradnl" altLang="es-PE" sz="3200" b="1" dirty="0">
                <a:latin typeface="Arial" panose="020B0604020202020204" pitchFamily="34" charset="0"/>
                <a:cs typeface="Arial" panose="020B0604020202020204" pitchFamily="34" charset="0"/>
              </a:rPr>
              <a:t>Distribución de Probabilidad Recursos Hídricos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77C8F-5135-4983-8737-6D649DD28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61" y="911793"/>
            <a:ext cx="9062449" cy="5926474"/>
          </a:xfrm>
          <a:prstGeom prst="rect">
            <a:avLst/>
          </a:prstGeom>
        </p:spPr>
      </p:pic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DBB4C52C-E8F8-4737-B7FB-F1B197318EFC}"/>
              </a:ext>
            </a:extLst>
          </p:cNvPr>
          <p:cNvSpPr/>
          <p:nvPr/>
        </p:nvSpPr>
        <p:spPr>
          <a:xfrm>
            <a:off x="4583832" y="1177011"/>
            <a:ext cx="421640" cy="274319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Estrella: 5 puntas 6">
            <a:extLst>
              <a:ext uri="{FF2B5EF4-FFF2-40B4-BE49-F238E27FC236}">
                <a16:creationId xmlns:a16="http://schemas.microsoft.com/office/drawing/2014/main" id="{F1401A62-FD9C-4A3B-B77D-1A67A6FF7AA8}"/>
              </a:ext>
            </a:extLst>
          </p:cNvPr>
          <p:cNvSpPr/>
          <p:nvPr/>
        </p:nvSpPr>
        <p:spPr>
          <a:xfrm>
            <a:off x="7248128" y="2151090"/>
            <a:ext cx="421640" cy="274319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Estrella: 5 puntas 7">
            <a:extLst>
              <a:ext uri="{FF2B5EF4-FFF2-40B4-BE49-F238E27FC236}">
                <a16:creationId xmlns:a16="http://schemas.microsoft.com/office/drawing/2014/main" id="{2973E0BD-86BF-4F18-AC68-BD391ECF8692}"/>
              </a:ext>
            </a:extLst>
          </p:cNvPr>
          <p:cNvSpPr/>
          <p:nvPr/>
        </p:nvSpPr>
        <p:spPr>
          <a:xfrm>
            <a:off x="9439780" y="2924944"/>
            <a:ext cx="421640" cy="274319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Estrella: 5 puntas 8">
            <a:extLst>
              <a:ext uri="{FF2B5EF4-FFF2-40B4-BE49-F238E27FC236}">
                <a16:creationId xmlns:a16="http://schemas.microsoft.com/office/drawing/2014/main" id="{18FB87C3-FD54-48B4-B77C-310535FE00A0}"/>
              </a:ext>
            </a:extLst>
          </p:cNvPr>
          <p:cNvSpPr/>
          <p:nvPr/>
        </p:nvSpPr>
        <p:spPr>
          <a:xfrm>
            <a:off x="6528048" y="6322033"/>
            <a:ext cx="421640" cy="274319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0" name="Estrella: 5 puntas 9">
            <a:extLst>
              <a:ext uri="{FF2B5EF4-FFF2-40B4-BE49-F238E27FC236}">
                <a16:creationId xmlns:a16="http://schemas.microsoft.com/office/drawing/2014/main" id="{6EEE0368-0741-4122-A001-EB03472A8E98}"/>
              </a:ext>
            </a:extLst>
          </p:cNvPr>
          <p:cNvSpPr/>
          <p:nvPr/>
        </p:nvSpPr>
        <p:spPr>
          <a:xfrm>
            <a:off x="8273694" y="6315592"/>
            <a:ext cx="421640" cy="274319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2AA5E673-0875-4765-A44E-762882B45072}"/>
              </a:ext>
            </a:extLst>
          </p:cNvPr>
          <p:cNvSpPr/>
          <p:nvPr/>
        </p:nvSpPr>
        <p:spPr>
          <a:xfrm>
            <a:off x="9057006" y="6322033"/>
            <a:ext cx="421640" cy="274319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Estrella: 5 puntas 12">
            <a:extLst>
              <a:ext uri="{FF2B5EF4-FFF2-40B4-BE49-F238E27FC236}">
                <a16:creationId xmlns:a16="http://schemas.microsoft.com/office/drawing/2014/main" id="{530192C7-CA09-423D-A376-83758BD418BC}"/>
              </a:ext>
            </a:extLst>
          </p:cNvPr>
          <p:cNvSpPr/>
          <p:nvPr/>
        </p:nvSpPr>
        <p:spPr>
          <a:xfrm>
            <a:off x="9890484" y="6315592"/>
            <a:ext cx="421640" cy="274319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F13C5C09-AC1E-4BB3-93C1-AF890B695B52}"/>
              </a:ext>
            </a:extLst>
          </p:cNvPr>
          <p:cNvGrpSpPr/>
          <p:nvPr/>
        </p:nvGrpSpPr>
        <p:grpSpPr>
          <a:xfrm>
            <a:off x="6456040" y="1404698"/>
            <a:ext cx="4810125" cy="5075497"/>
            <a:chOff x="6528048" y="979439"/>
            <a:chExt cx="4810125" cy="507549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2B8B288-FEA7-4CCC-975F-B5B4E19C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8048" y="979439"/>
              <a:ext cx="4810125" cy="276225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90C26D6-8338-4E17-B338-F0FAC1115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8168" y="4056966"/>
              <a:ext cx="2764759" cy="1997970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C5FA381-6131-459A-A572-804CAECD31F6}"/>
              </a:ext>
            </a:extLst>
          </p:cNvPr>
          <p:cNvGrpSpPr/>
          <p:nvPr/>
        </p:nvGrpSpPr>
        <p:grpSpPr>
          <a:xfrm>
            <a:off x="1096900" y="1373436"/>
            <a:ext cx="4772025" cy="5106759"/>
            <a:chOff x="1168908" y="948177"/>
            <a:chExt cx="4772025" cy="51067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21EE11E-EC35-46E7-B1D1-CF6443D5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8908" y="948177"/>
              <a:ext cx="4772025" cy="278130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0FB1CB4-41F3-4705-868F-434E378D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2395" y="3981366"/>
              <a:ext cx="2764760" cy="2073570"/>
            </a:xfrm>
            <a:prstGeom prst="rect">
              <a:avLst/>
            </a:prstGeom>
          </p:spPr>
        </p:pic>
        <p:pic>
          <p:nvPicPr>
            <p:cNvPr id="10" name="Picture 2" descr="Resultado de imagen para gota de agua">
              <a:extLst>
                <a:ext uri="{FF2B5EF4-FFF2-40B4-BE49-F238E27FC236}">
                  <a16:creationId xmlns:a16="http://schemas.microsoft.com/office/drawing/2014/main" id="{DE64C3C4-CE7B-4437-B8E6-E0B544E4D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752" y="1525606"/>
              <a:ext cx="1420021" cy="77844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4">
            <a:extLst>
              <a:ext uri="{FF2B5EF4-FFF2-40B4-BE49-F238E27FC236}">
                <a16:creationId xmlns:a16="http://schemas.microsoft.com/office/drawing/2014/main" id="{A06D0931-33D5-49BE-8B98-89EA9866C0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332660"/>
            <a:ext cx="8206680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_tradnl" altLang="es-PE" sz="3200" b="1" dirty="0"/>
              <a:t>COMPORTAMIENTO DE VARIABLES DE RECURSOS HÍDRICOS y</a:t>
            </a:r>
            <a:r>
              <a:rPr lang="es-ES_tradnl" altLang="es-PE" sz="3200" b="1" dirty="0">
                <a:solidFill>
                  <a:srgbClr val="FF0000"/>
                </a:solidFill>
              </a:rPr>
              <a:t> </a:t>
            </a:r>
            <a:r>
              <a:rPr lang="es-ES_tradnl" altLang="es-PE" sz="3200" b="1" dirty="0"/>
              <a:t>ECONOMIAS</a:t>
            </a:r>
          </a:p>
        </p:txBody>
      </p:sp>
    </p:spTree>
    <p:extLst>
      <p:ext uri="{BB962C8B-B14F-4D97-AF65-F5344CB8AC3E}">
        <p14:creationId xmlns:p14="http://schemas.microsoft.com/office/powerpoint/2010/main" val="2511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" y="0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0DB06FCA-D02B-4826-8809-0C203EB15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393" y="957378"/>
            <a:ext cx="3531160" cy="5523096"/>
          </a:xfrm>
          <a:prstGeom prst="rect">
            <a:avLst/>
          </a:prstGeom>
        </p:spPr>
      </p:pic>
      <p:sp>
        <p:nvSpPr>
          <p:cNvPr id="9" name="CuadroTexto 15">
            <a:extLst>
              <a:ext uri="{FF2B5EF4-FFF2-40B4-BE49-F238E27FC236}">
                <a16:creationId xmlns:a16="http://schemas.microsoft.com/office/drawing/2014/main" id="{BC2B8C7F-E1B3-4D57-A166-4F41070DF585}"/>
              </a:ext>
            </a:extLst>
          </p:cNvPr>
          <p:cNvSpPr txBox="1"/>
          <p:nvPr/>
        </p:nvSpPr>
        <p:spPr>
          <a:xfrm>
            <a:off x="353884" y="2354618"/>
            <a:ext cx="199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Métodos comúnmente usados que incorporan data censurada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CBF1-8C8B-4423-9CF6-6FE532832E52}"/>
              </a:ext>
            </a:extLst>
          </p:cNvPr>
          <p:cNvSpPr/>
          <p:nvPr/>
        </p:nvSpPr>
        <p:spPr>
          <a:xfrm>
            <a:off x="2283240" y="157653"/>
            <a:ext cx="9571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2.Problemas de Imputación convencionales para data censurada</a:t>
            </a:r>
            <a:endParaRPr lang="es-ES" sz="2000" dirty="0"/>
          </a:p>
        </p:txBody>
      </p:sp>
      <p:pic>
        <p:nvPicPr>
          <p:cNvPr id="10" name="Imagen 22">
            <a:extLst>
              <a:ext uri="{FF2B5EF4-FFF2-40B4-BE49-F238E27FC236}">
                <a16:creationId xmlns:a16="http://schemas.microsoft.com/office/drawing/2014/main" id="{0D75B6C5-7874-4CB1-ACF6-23A7900D8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99" t="2030" r="1858" b="18116"/>
          <a:stretch/>
        </p:blipFill>
        <p:spPr>
          <a:xfrm>
            <a:off x="7821421" y="826257"/>
            <a:ext cx="3531161" cy="3005689"/>
          </a:xfrm>
          <a:prstGeom prst="rect">
            <a:avLst/>
          </a:prstGeom>
        </p:spPr>
      </p:pic>
      <p:cxnSp>
        <p:nvCxnSpPr>
          <p:cNvPr id="13" name="Conector recto 24">
            <a:extLst>
              <a:ext uri="{FF2B5EF4-FFF2-40B4-BE49-F238E27FC236}">
                <a16:creationId xmlns:a16="http://schemas.microsoft.com/office/drawing/2014/main" id="{123B2FEB-5504-4F7A-B8DE-874B37516164}"/>
              </a:ext>
            </a:extLst>
          </p:cNvPr>
          <p:cNvCxnSpPr>
            <a:cxnSpLocks/>
          </p:cNvCxnSpPr>
          <p:nvPr/>
        </p:nvCxnSpPr>
        <p:spPr>
          <a:xfrm flipV="1">
            <a:off x="8129084" y="2767961"/>
            <a:ext cx="3028979" cy="598163"/>
          </a:xfrm>
          <a:prstGeom prst="line">
            <a:avLst/>
          </a:prstGeom>
          <a:ln w="19050">
            <a:solidFill>
              <a:srgbClr val="0624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26">
            <a:extLst>
              <a:ext uri="{FF2B5EF4-FFF2-40B4-BE49-F238E27FC236}">
                <a16:creationId xmlns:a16="http://schemas.microsoft.com/office/drawing/2014/main" id="{E137B78B-E097-4BEB-8D56-4821199F685A}"/>
              </a:ext>
            </a:extLst>
          </p:cNvPr>
          <p:cNvCxnSpPr>
            <a:cxnSpLocks/>
          </p:cNvCxnSpPr>
          <p:nvPr/>
        </p:nvCxnSpPr>
        <p:spPr>
          <a:xfrm flipV="1">
            <a:off x="8129084" y="2938865"/>
            <a:ext cx="3028979" cy="17090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62C4C1-31B5-461C-87F8-59DB483AC198}"/>
              </a:ext>
            </a:extLst>
          </p:cNvPr>
          <p:cNvSpPr txBox="1"/>
          <p:nvPr/>
        </p:nvSpPr>
        <p:spPr>
          <a:xfrm>
            <a:off x="7354491" y="4554415"/>
            <a:ext cx="4125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Sustitución es arbitraria.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Data invasiva adicionada a las observaciones medidas.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existe razón para usar sustitución excepto que es barato y fácil.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003939-88EF-404C-9EF1-A4F8CD3634A6}"/>
              </a:ext>
            </a:extLst>
          </p:cNvPr>
          <p:cNvSpPr/>
          <p:nvPr/>
        </p:nvSpPr>
        <p:spPr>
          <a:xfrm>
            <a:off x="8183669" y="876283"/>
            <a:ext cx="415188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6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67CC627E-A864-457D-A5E5-255A30E010DE}"/>
              </a:ext>
            </a:extLst>
          </p:cNvPr>
          <p:cNvGrpSpPr/>
          <p:nvPr/>
        </p:nvGrpSpPr>
        <p:grpSpPr>
          <a:xfrm>
            <a:off x="6301051" y="6133912"/>
            <a:ext cx="6154277" cy="948998"/>
            <a:chOff x="6456040" y="6169218"/>
            <a:chExt cx="6154277" cy="948998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933D740-20C5-49A1-B4E1-E0E1D92F7211}"/>
                </a:ext>
              </a:extLst>
            </p:cNvPr>
            <p:cNvSpPr txBox="1"/>
            <p:nvPr/>
          </p:nvSpPr>
          <p:spPr>
            <a:xfrm>
              <a:off x="6456040" y="6471885"/>
              <a:ext cx="60972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dirty="0">
                  <a:hlinkClick r:id="rId4"/>
                </a:rPr>
                <a:t>https://cran.r-project.org/web/packages/NADA/NADA.pdf</a:t>
              </a:r>
              <a:endParaRPr lang="es-PE" dirty="0"/>
            </a:p>
            <a:p>
              <a:endParaRPr lang="es-PE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D6D9CC8-39CD-436B-AF8E-D5B1829C39A5}"/>
                </a:ext>
              </a:extLst>
            </p:cNvPr>
            <p:cNvSpPr txBox="1"/>
            <p:nvPr/>
          </p:nvSpPr>
          <p:spPr>
            <a:xfrm>
              <a:off x="6468099" y="6169218"/>
              <a:ext cx="61422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dirty="0">
                  <a:hlinkClick r:id="rId5"/>
                </a:rPr>
                <a:t>https://cran.r-project.org/web/packages/nortest/index.html</a:t>
              </a:r>
              <a:endParaRPr lang="es-PE" dirty="0"/>
            </a:p>
            <a:p>
              <a:endParaRPr lang="es-PE" dirty="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D279806-8933-491A-A836-1E163026B426}"/>
              </a:ext>
            </a:extLst>
          </p:cNvPr>
          <p:cNvGrpSpPr/>
          <p:nvPr/>
        </p:nvGrpSpPr>
        <p:grpSpPr>
          <a:xfrm>
            <a:off x="6749290" y="1381125"/>
            <a:ext cx="5257800" cy="4095750"/>
            <a:chOff x="6600056" y="1613514"/>
            <a:chExt cx="5257800" cy="409575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0CB4277-933B-49CF-BCD2-B00713EA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0056" y="1613514"/>
              <a:ext cx="5257800" cy="4095750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0A01FA86-558D-42E5-85AC-B02F576826C7}"/>
                </a:ext>
              </a:extLst>
            </p:cNvPr>
            <p:cNvSpPr txBox="1"/>
            <p:nvPr/>
          </p:nvSpPr>
          <p:spPr>
            <a:xfrm>
              <a:off x="7248736" y="4365104"/>
              <a:ext cx="3960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b="0" i="0" dirty="0">
                  <a:solidFill>
                    <a:srgbClr val="494A4C"/>
                  </a:solidFill>
                  <a:effectLst/>
                  <a:latin typeface="Noto Sans"/>
                </a:rPr>
                <a:t>https://orcid.org/0000-0001-9324-1708</a:t>
              </a:r>
              <a:endParaRPr lang="es-PE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6369A7E5-3B4B-4872-86FA-8B24FD532F1D}"/>
                </a:ext>
              </a:extLst>
            </p:cNvPr>
            <p:cNvSpPr txBox="1"/>
            <p:nvPr/>
          </p:nvSpPr>
          <p:spPr>
            <a:xfrm>
              <a:off x="8244771" y="5304903"/>
              <a:ext cx="17281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dirty="0"/>
                <a:t>rclee@usgs.gov</a:t>
              </a: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742E20-5447-4489-B028-A25433E7F4D4}"/>
              </a:ext>
            </a:extLst>
          </p:cNvPr>
          <p:cNvSpPr txBox="1"/>
          <p:nvPr/>
        </p:nvSpPr>
        <p:spPr>
          <a:xfrm>
            <a:off x="291788" y="610680"/>
            <a:ext cx="8928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/>
              <a:t>3. MODELO SEMIPARAMÉTRICO ROS (ROBUST ORDEN IN STATISTICS)</a:t>
            </a:r>
          </a:p>
        </p:txBody>
      </p:sp>
      <p:pic>
        <p:nvPicPr>
          <p:cNvPr id="20" name="Imagen 3">
            <a:extLst>
              <a:ext uri="{FF2B5EF4-FFF2-40B4-BE49-F238E27FC236}">
                <a16:creationId xmlns:a16="http://schemas.microsoft.com/office/drawing/2014/main" id="{93E9EF35-9D8F-494C-8EF2-30C0D1C50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10" y="1431027"/>
            <a:ext cx="5877393" cy="41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DB7E1B-083C-4F50-9AE1-A9BE450E9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7268"/>
            <a:ext cx="12192000" cy="6818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191CF-B06E-486B-8F45-03708D4F9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5825"/>
            <a:ext cx="1767035" cy="3748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0A5A20-EFBB-4608-AB3E-3BEBEA838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214" b="47879"/>
          <a:stretch/>
        </p:blipFill>
        <p:spPr>
          <a:xfrm>
            <a:off x="6793197" y="1340768"/>
            <a:ext cx="4493707" cy="287240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D7358C-C91B-41E6-9345-8EF60F5A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829" y="1493314"/>
            <a:ext cx="4873171" cy="2485512"/>
          </a:xfrm>
          <a:prstGeom prst="rect">
            <a:avLst/>
          </a:prstGeom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9E94CF89-6DB1-4BBD-BFB2-8CB586C41A18}"/>
              </a:ext>
            </a:extLst>
          </p:cNvPr>
          <p:cNvSpPr txBox="1"/>
          <p:nvPr/>
        </p:nvSpPr>
        <p:spPr>
          <a:xfrm>
            <a:off x="1228504" y="4562185"/>
            <a:ext cx="1005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21B34"/>
                </a:solidFill>
                <a:effectLst/>
                <a:latin typeface="Open Sans"/>
              </a:rPr>
              <a:t>Para llevar acabo el test de ROS se </a:t>
            </a:r>
            <a:r>
              <a:rPr lang="en-US" b="0" i="0" dirty="0" err="1">
                <a:solidFill>
                  <a:srgbClr val="021B34"/>
                </a:solidFill>
                <a:effectLst/>
                <a:latin typeface="Open Sans"/>
              </a:rPr>
              <a:t>aplica</a:t>
            </a:r>
            <a:r>
              <a:rPr lang="en-US" b="0" i="0" dirty="0">
                <a:solidFill>
                  <a:srgbClr val="021B34"/>
                </a:solidFill>
                <a:effectLst/>
                <a:latin typeface="Open Sans"/>
              </a:rPr>
              <a:t> la </a:t>
            </a:r>
            <a:r>
              <a:rPr lang="en-US" b="0" i="0" dirty="0" err="1">
                <a:solidFill>
                  <a:srgbClr val="021B34"/>
                </a:solidFill>
                <a:effectLst/>
                <a:latin typeface="Open Sans"/>
              </a:rPr>
              <a:t>función</a:t>
            </a:r>
            <a:r>
              <a:rPr lang="en-US" b="0" i="0" dirty="0">
                <a:solidFill>
                  <a:srgbClr val="021B34"/>
                </a:solidFill>
                <a:effectLst/>
                <a:latin typeface="Open Sans"/>
              </a:rPr>
              <a:t> </a:t>
            </a:r>
            <a:r>
              <a:rPr lang="en-US" b="1" i="0" dirty="0" err="1">
                <a:solidFill>
                  <a:srgbClr val="021B34"/>
                </a:solidFill>
                <a:effectLst/>
                <a:latin typeface="Open Sans"/>
              </a:rPr>
              <a:t>ros</a:t>
            </a:r>
            <a:r>
              <a:rPr lang="en-US" b="1" i="0" dirty="0">
                <a:solidFill>
                  <a:srgbClr val="021B34"/>
                </a:solidFill>
                <a:effectLst/>
                <a:latin typeface="Open Sans"/>
              </a:rPr>
              <a:t>(), 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las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condiciones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necesarias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segun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Interstate Technology &amp; Regulatory Council, 2013 que los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datos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dabajo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del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límite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de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detección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no sean mayor al 50% de la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muestra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tomada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y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como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mínimo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3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observaciones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positivas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,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en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la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práctica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se indica entre 8 a 10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datos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 </a:t>
            </a:r>
            <a:r>
              <a:rPr lang="en-US" i="0" dirty="0" err="1">
                <a:solidFill>
                  <a:srgbClr val="021B34"/>
                </a:solidFill>
                <a:effectLst/>
                <a:latin typeface="Open Sans"/>
              </a:rPr>
              <a:t>detectados</a:t>
            </a:r>
            <a:r>
              <a:rPr lang="en-US" i="0" dirty="0">
                <a:solidFill>
                  <a:srgbClr val="021B34"/>
                </a:solidFill>
                <a:effectLst/>
                <a:latin typeface="Open Sans"/>
              </a:rPr>
              <a:t>.</a:t>
            </a:r>
            <a:endParaRPr lang="en-US" dirty="0">
              <a:solidFill>
                <a:srgbClr val="021B34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15525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1667</Words>
  <Application>Microsoft Office PowerPoint</Application>
  <PresentationFormat>Widescreen</PresentationFormat>
  <Paragraphs>149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Arial Black</vt:lpstr>
      <vt:lpstr>Calibri</vt:lpstr>
      <vt:lpstr>Courier New</vt:lpstr>
      <vt:lpstr>Helvetica-Condensed-Black</vt:lpstr>
      <vt:lpstr>Noto Sans</vt:lpstr>
      <vt:lpstr>Open Sans</vt:lpstr>
      <vt:lpstr>Times New Roman</vt:lpstr>
      <vt:lpstr>Tema de Office</vt:lpstr>
      <vt:lpstr>Equation</vt:lpstr>
      <vt:lpstr>PowerPoint Presentation</vt:lpstr>
      <vt:lpstr>PowerPoint Presentation</vt:lpstr>
      <vt:lpstr>PowerPoint Presentation</vt:lpstr>
      <vt:lpstr>PowerPoint Presentation</vt:lpstr>
      <vt:lpstr>Distribución de Probabilidad Recursos Hídricos</vt:lpstr>
      <vt:lpstr>COMPORTAMIENTO DE VARIABLES DE RECURSOS HÍDRICOS y ECONOMIAS</vt:lpstr>
      <vt:lpstr>PowerPoint Presentation</vt:lpstr>
      <vt:lpstr>PowerPoint Presentation</vt:lpstr>
      <vt:lpstr>PowerPoint Presentation</vt:lpstr>
      <vt:lpstr>PowerPoint Presentation</vt:lpstr>
      <vt:lpstr>DIAGRAMA DE FLUJO (TRATAMIENTO DE DATO ROS)</vt:lpstr>
      <vt:lpstr>PowerPoint Presentation</vt:lpstr>
      <vt:lpstr>DIAGRAMA DE FLUJO (TRATAMIENTO DE DATO ROS)</vt:lpstr>
      <vt:lpstr>RESULTADOS OBTENIDOS</vt:lpstr>
      <vt:lpstr>RESULTADOS OBTENIDOS</vt:lpstr>
      <vt:lpstr>Resultados adjuntados a la base de datos para análisis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MÉTODOS SEMIPARAMÉTRICOS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Liz Andrea M. Triveño Wong</dc:creator>
  <cp:lastModifiedBy>ALONSO OTINIANO</cp:lastModifiedBy>
  <cp:revision>117</cp:revision>
  <dcterms:created xsi:type="dcterms:W3CDTF">2017-01-26T20:05:05Z</dcterms:created>
  <dcterms:modified xsi:type="dcterms:W3CDTF">2021-03-19T18:06:07Z</dcterms:modified>
</cp:coreProperties>
</file>